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831" r:id="rId3"/>
  </p:sldMasterIdLst>
  <p:notesMasterIdLst>
    <p:notesMasterId r:id="rId42"/>
  </p:notesMasterIdLst>
  <p:handoutMasterIdLst>
    <p:handoutMasterId r:id="rId43"/>
  </p:handoutMasterIdLst>
  <p:sldIdLst>
    <p:sldId id="537" r:id="rId4"/>
    <p:sldId id="552" r:id="rId5"/>
    <p:sldId id="538" r:id="rId6"/>
    <p:sldId id="539" r:id="rId7"/>
    <p:sldId id="540" r:id="rId8"/>
    <p:sldId id="541" r:id="rId9"/>
    <p:sldId id="553" r:id="rId10"/>
    <p:sldId id="542" r:id="rId11"/>
    <p:sldId id="549" r:id="rId12"/>
    <p:sldId id="452" r:id="rId13"/>
    <p:sldId id="543" r:id="rId14"/>
    <p:sldId id="525" r:id="rId15"/>
    <p:sldId id="491" r:id="rId16"/>
    <p:sldId id="544" r:id="rId17"/>
    <p:sldId id="546" r:id="rId18"/>
    <p:sldId id="547" r:id="rId19"/>
    <p:sldId id="548" r:id="rId20"/>
    <p:sldId id="492" r:id="rId21"/>
    <p:sldId id="556" r:id="rId22"/>
    <p:sldId id="557" r:id="rId23"/>
    <p:sldId id="503" r:id="rId24"/>
    <p:sldId id="506" r:id="rId25"/>
    <p:sldId id="507" r:id="rId26"/>
    <p:sldId id="554" r:id="rId27"/>
    <p:sldId id="536" r:id="rId28"/>
    <p:sldId id="514" r:id="rId29"/>
    <p:sldId id="497" r:id="rId30"/>
    <p:sldId id="515" r:id="rId31"/>
    <p:sldId id="559" r:id="rId32"/>
    <p:sldId id="560" r:id="rId33"/>
    <p:sldId id="561" r:id="rId34"/>
    <p:sldId id="516" r:id="rId35"/>
    <p:sldId id="520" r:id="rId36"/>
    <p:sldId id="521" r:id="rId37"/>
    <p:sldId id="522" r:id="rId38"/>
    <p:sldId id="523" r:id="rId39"/>
    <p:sldId id="498" r:id="rId40"/>
    <p:sldId id="550" r:id="rId4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33CC"/>
    <a:srgbClr val="333399"/>
    <a:srgbClr val="33CC33"/>
    <a:srgbClr val="66CCFF"/>
    <a:srgbClr val="336699"/>
    <a:srgbClr val="00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9312" autoAdjust="0"/>
  </p:normalViewPr>
  <p:slideViewPr>
    <p:cSldViewPr>
      <p:cViewPr>
        <p:scale>
          <a:sx n="90" d="100"/>
          <a:sy n="90" d="100"/>
        </p:scale>
        <p:origin x="-228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3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14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15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16.jpeg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image" Target="../media/image17.jpeg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18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00FF"/>
            </a:solidFill>
            <a:ln w="25401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mtClean="0"/>
                      <a:t>279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1">
                <a:noFill/>
              </a:ln>
            </c:spPr>
            <c:txPr>
              <a:bodyPr rot="-282000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5455.3</c:v>
                </c:pt>
                <c:pt idx="1">
                  <c:v>5279.1</c:v>
                </c:pt>
                <c:pt idx="2">
                  <c:v>5940</c:v>
                </c:pt>
                <c:pt idx="3">
                  <c:v>6004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66CC"/>
            </a:solidFill>
            <a:ln w="25401">
              <a:noFill/>
            </a:ln>
          </c:spPr>
          <c:invertIfNegative val="0"/>
          <c:dLbls>
            <c:dLbl>
              <c:idx val="0"/>
              <c:layout>
                <c:manualLayout>
                  <c:x val="-1.0390025190513158E-2"/>
                  <c:y val="-0.109628994534210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5418178361508E-3"/>
                  <c:y val="-0.125659204528977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53466732151443E-2"/>
                  <c:y val="-0.171756680935299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568428946381696E-2"/>
                  <c:y val="-0.121761913467782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1">
                <a:noFill/>
              </a:ln>
            </c:spPr>
            <c:txPr>
              <a:bodyPr rot="-246000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216.9</c:v>
                </c:pt>
                <c:pt idx="1">
                  <c:v>217.3</c:v>
                </c:pt>
                <c:pt idx="2">
                  <c:v>219.8</c:v>
                </c:pt>
                <c:pt idx="3">
                  <c:v>222.5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50817536"/>
        <c:axId val="41955264"/>
        <c:axId val="0"/>
      </c:bar3DChart>
      <c:catAx>
        <c:axId val="508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1955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955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17536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412698412698413"/>
          <c:y val="0.22062350119904076"/>
          <c:w val="0.25873015873015875"/>
          <c:h val="0.45563549160671463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FFFF" mc:Ignorable="a14" a14:legacySpreadsheetColorIndex="9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9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ln w="12700">
          <a:solidFill>
            <a:srgbClr val="00000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FFFF" mc:Ignorable="a14" a14:legacySpreadsheetColorIndex="9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9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Объем расходов</c:v>
                </c:pt>
              </c:strCache>
            </c:strRef>
          </c:tx>
          <c:spPr>
            <a:solidFill>
              <a:srgbClr val="99CC00"/>
            </a:solidFill>
            <a:ln w="1552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153958919813747E-2"/>
                  <c:y val="-3.840939854754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32628948507359E-3"/>
                  <c:y val="-6.1216866172801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78665426536909E-2"/>
                  <c:y val="-7.053089432077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25191700017877E-3"/>
                  <c:y val="-6.14126004783952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052">
                <a:noFill/>
              </a:ln>
            </c:spPr>
            <c:txPr>
              <a:bodyPr/>
              <a:lstStyle/>
              <a:p>
                <a:pPr>
                  <a:defRPr sz="195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12457.9</c:v>
                </c:pt>
                <c:pt idx="1">
                  <c:v>10172.299999999999</c:v>
                </c:pt>
                <c:pt idx="2">
                  <c:v>8260.4</c:v>
                </c:pt>
                <c:pt idx="3">
                  <c:v>8399.2999999999993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321984"/>
        <c:axId val="201710912"/>
        <c:axId val="0"/>
      </c:bar3DChart>
      <c:catAx>
        <c:axId val="2013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7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710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1321984"/>
        <c:crosses val="autoZero"/>
        <c:crossBetween val="between"/>
      </c:valAx>
      <c:spPr>
        <a:noFill/>
        <a:ln w="310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3846153846154"/>
          <c:y val="8.4367245657568243E-2"/>
          <c:w val="0.51846153846153842"/>
          <c:h val="0.83622828784119108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6125">
              <a:solidFill>
                <a:srgbClr val="000000"/>
              </a:solidFill>
              <a:prstDash val="solid"/>
            </a:ln>
          </c:spPr>
          <c:explosion val="24"/>
          <c:dPt>
            <c:idx val="0"/>
            <c:bubble3D val="0"/>
            <c:spPr>
              <a:solidFill>
                <a:srgbClr val="9999FF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16"/>
            <c:spPr>
              <a:solidFill>
                <a:srgbClr val="CCFFFF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612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42,7%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/>
                      <a:t>Нац.оборона</a:t>
                    </a:r>
                    <a:r>
                      <a:rPr lang="ru-RU" dirty="0"/>
                      <a:t> и </a:t>
                    </a:r>
                    <a:r>
                      <a:rPr lang="ru-RU" dirty="0" err="1"/>
                      <a:t>нац.безопасность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ru-RU" dirty="0" smtClean="0"/>
                      <a:t>41,9%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241613633912199E-2"/>
                  <c:y val="3.653318772612917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прочие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Благоустройство
</a:t>
                    </a:r>
                    <a:r>
                      <a:rPr lang="ru-RU" dirty="0" smtClean="0"/>
                      <a:t>12,3%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4565596705730073E-2"/>
                  <c:y val="8.610019340583074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Нац.экономика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6,7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32250">
                <a:noFill/>
              </a:ln>
            </c:spPr>
            <c:txPr>
              <a:bodyPr/>
              <a:lstStyle/>
              <a:p>
                <a:pPr>
                  <a:defRPr sz="1238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общегосударственные вопросы</c:v>
                </c:pt>
                <c:pt idx="1">
                  <c:v>Нац.оборона и нац.безопасность</c:v>
                </c:pt>
                <c:pt idx="2">
                  <c:v>культура</c:v>
                </c:pt>
                <c:pt idx="3">
                  <c:v>соц.политика</c:v>
                </c:pt>
                <c:pt idx="4">
                  <c:v>прочие</c:v>
                </c:pt>
                <c:pt idx="5">
                  <c:v>Благоустройство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4347.8999999999996</c:v>
                </c:pt>
                <c:pt idx="1">
                  <c:v>81.400000000000006</c:v>
                </c:pt>
                <c:pt idx="2">
                  <c:v>4259.5</c:v>
                </c:pt>
                <c:pt idx="3">
                  <c:v>204.8</c:v>
                </c:pt>
                <c:pt idx="4">
                  <c:v>25.4</c:v>
                </c:pt>
                <c:pt idx="5">
                  <c:v>1253.3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3225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30">
            <a:gamma/>
            <a:tint val="20000"/>
            <a:invGamma/>
          </a:srgbClr>
        </a:gs>
        <a:gs pos="100000">
          <a:srgbClr xmlns:mc="http://schemas.openxmlformats.org/markup-compatibility/2006" xmlns:a14="http://schemas.microsoft.com/office/drawing/2010/main" val="0066CC" mc:Ignorable="a14" a14:legacySpreadsheetColorIndex="30"/>
        </a:gs>
      </a:gsLst>
      <a:path path="rect">
        <a:fillToRect l="50000" t="50000" r="50000" b="50000"/>
      </a:path>
    </a:gradFill>
    <a:ln>
      <a:noFill/>
    </a:ln>
  </c:spPr>
  <c:txPr>
    <a:bodyPr/>
    <a:lstStyle/>
    <a:p>
      <a:pPr>
        <a:defRPr sz="12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9">
                <a:gamma/>
                <a:shade val="46275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FFFFFF" mc:Ignorable="a14" a14:legacySpreadsheetColorIndex="9"/>
            </a:gs>
          </a:gsLst>
          <a:lin ang="18900000" scaled="1"/>
        </a:gradFill>
        <a:ln w="12700">
          <a:solidFill>
            <a:srgbClr val="00000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9">
                <a:gamma/>
                <a:shade val="46275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FFFFFF" mc:Ignorable="a14" a14:legacySpreadsheetColorIndex="9"/>
            </a:gs>
          </a:gsLst>
          <a:lin ang="18900000" scaled="1"/>
        </a:gra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00FF"/>
            </a:solidFill>
            <a:ln w="1485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70496570007882E-2"/>
                  <c:y val="-5.141045965604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580874442672688E-3"/>
                  <c:y val="-6.124592431690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37187205749828E-2"/>
                  <c:y val="-7.1687826636882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648491766302597E-2"/>
                  <c:y val="-6.124282885161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703">
                <a:noFill/>
              </a:ln>
            </c:spPr>
            <c:txPr>
              <a:bodyPr/>
              <a:lstStyle/>
              <a:p>
                <a:pPr>
                  <a:defRPr sz="187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3924</c:v>
                </c:pt>
                <c:pt idx="1">
                  <c:v>4347.8999999999996</c:v>
                </c:pt>
                <c:pt idx="2">
                  <c:v>3912.5</c:v>
                </c:pt>
                <c:pt idx="3">
                  <c:v>3872.2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825792"/>
        <c:axId val="76868992"/>
        <c:axId val="0"/>
      </c:bar3DChart>
      <c:catAx>
        <c:axId val="2018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6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68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825792"/>
        <c:crosses val="autoZero"/>
        <c:crossBetween val="between"/>
      </c:valAx>
      <c:spPr>
        <a:noFill/>
        <a:ln w="297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Нац.оборона</c:v>
                </c:pt>
              </c:strCache>
            </c:strRef>
          </c:tx>
          <c:spPr>
            <a:solidFill>
              <a:srgbClr val="0000FF"/>
            </a:solidFill>
            <a:ln w="1472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7616214183094E-2"/>
                  <c:y val="-4.313920154337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16418278568742E-2"/>
                  <c:y val="-3.877895854897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4695614105402E-2"/>
                  <c:y val="-4.501205759465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95710295414338E-2"/>
                  <c:y val="3.411090819428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46">
                <a:noFill/>
              </a:ln>
            </c:spPr>
            <c:txPr>
              <a:bodyPr/>
              <a:lstStyle/>
              <a:p>
                <a:pPr>
                  <a:defRPr sz="18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83.3</c:v>
                </c:pt>
                <c:pt idx="1">
                  <c:v>81.400000000000006</c:v>
                </c:pt>
                <c:pt idx="2">
                  <c:v>82.9</c:v>
                </c:pt>
                <c:pt idx="3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823744"/>
        <c:axId val="76869568"/>
        <c:axId val="0"/>
      </c:bar3DChart>
      <c:catAx>
        <c:axId val="2018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6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6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823744"/>
        <c:crosses val="autoZero"/>
        <c:crossBetween val="between"/>
      </c:valAx>
      <c:spPr>
        <a:noFill/>
        <a:ln w="294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нац.без.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403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96837112275609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88436547232694E-2"/>
                  <c:y val="-6.171003864151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532234958492327E-2"/>
                  <c:y val="-7.002063107604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989537721253934E-2"/>
                  <c:y val="-6.042830493695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7">
                <a:noFill/>
              </a:ln>
            </c:spPr>
            <c:txPr>
              <a:bodyPr/>
              <a:lstStyle/>
              <a:p>
                <a:pPr>
                  <a:defRPr sz="176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8.9</c:v>
                </c:pt>
                <c:pt idx="1">
                  <c:v>8.9</c:v>
                </c:pt>
                <c:pt idx="2">
                  <c:v>8.9</c:v>
                </c:pt>
                <c:pt idx="3">
                  <c:v>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479680"/>
        <c:axId val="203653696"/>
        <c:axId val="0"/>
      </c:bar3DChart>
      <c:catAx>
        <c:axId val="2014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365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65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479680"/>
        <c:crosses val="autoZero"/>
        <c:crossBetween val="between"/>
      </c:valAx>
      <c:spPr>
        <a:noFill/>
        <a:ln w="280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Нац.экономика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31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309182943041211E-2"/>
                  <c:y val="-3.701614964280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588503141652724E-2"/>
                  <c:y val="-5.762129246814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29844564883871E-2"/>
                  <c:y val="-6.721361860723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784700207928596E-2"/>
                  <c:y val="-5.762129246814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93">
                <a:noFill/>
              </a:ln>
            </c:spPr>
            <c:txPr>
              <a:bodyPr/>
              <a:lstStyle/>
              <a:p>
                <a:pPr>
                  <a:defRPr sz="165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832.7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321472"/>
        <c:axId val="203656000"/>
        <c:axId val="0"/>
      </c:bar3DChart>
      <c:catAx>
        <c:axId val="2013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6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365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65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321472"/>
        <c:crosses val="autoZero"/>
        <c:crossBetween val="between"/>
      </c:valAx>
      <c:spPr>
        <a:noFill/>
        <a:ln w="262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ЖКХ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472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2682354943910261E-2"/>
                  <c:y val="-4.6549971060863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82553919806904E-2"/>
                  <c:y val="-6.161872784315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7444502757694E-2"/>
                  <c:y val="-6.895841654545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294071907422084E-2"/>
                  <c:y val="-5.936609040636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46">
                <a:noFill/>
              </a:ln>
            </c:spPr>
            <c:txPr>
              <a:bodyPr/>
              <a:lstStyle/>
              <a:p>
                <a:pPr>
                  <a:defRPr sz="18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2914.3</c:v>
                </c:pt>
                <c:pt idx="1">
                  <c:v>1253.3</c:v>
                </c:pt>
                <c:pt idx="2">
                  <c:v>839</c:v>
                </c:pt>
                <c:pt idx="3">
                  <c:v>858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019840"/>
        <c:axId val="76870144"/>
        <c:axId val="0"/>
      </c:bar3DChart>
      <c:catAx>
        <c:axId val="2020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70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7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019840"/>
        <c:crosses val="autoZero"/>
        <c:crossBetween val="between"/>
      </c:valAx>
      <c:spPr>
        <a:noFill/>
        <a:ln w="294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Культура, кинематография, СМИ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380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99FF"/>
              </a:solidFill>
              <a:ln w="1380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 w="1380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CC99FF"/>
              </a:solidFill>
              <a:ln w="13801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380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952120062662069E-2"/>
                  <c:y val="-4.606475097828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06187648873986E-2"/>
                  <c:y val="-6.04339988870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77342273963342E-2"/>
                  <c:y val="-6.887458777767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329368294982598E-2"/>
                  <c:y val="-5.928226163858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02">
                <a:noFill/>
              </a:ln>
            </c:spPr>
            <c:txPr>
              <a:bodyPr/>
              <a:lstStyle/>
              <a:p>
                <a:pPr>
                  <a:defRPr sz="17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4445.8</c:v>
                </c:pt>
                <c:pt idx="1">
                  <c:v>4259.5</c:v>
                </c:pt>
                <c:pt idx="2">
                  <c:v>3205.6</c:v>
                </c:pt>
                <c:pt idx="3">
                  <c:v>3350.5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021376"/>
        <c:axId val="203658880"/>
        <c:axId val="0"/>
      </c:bar3DChart>
      <c:catAx>
        <c:axId val="2020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365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65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021376"/>
        <c:crosses val="autoZero"/>
        <c:crossBetween val="between"/>
      </c:valAx>
      <c:spPr>
        <a:noFill/>
        <a:ln w="276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2662337662337663E-2"/>
          <c:y val="6.126884834913411E-3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образ.</c:v>
                </c:pt>
              </c:strCache>
            </c:strRef>
          </c:tx>
          <c:spPr>
            <a:solidFill>
              <a:srgbClr val="FFFF00"/>
            </a:solidFill>
            <a:ln w="131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29016259331217E-2"/>
                  <c:y val="3.0911901081916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4159480064992E-2"/>
                  <c:y val="-5.813490842249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02399700037451E-2"/>
                  <c:y val="-6.772723456158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957255343082065E-2"/>
                  <c:y val="-5.813490842249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93">
                <a:noFill/>
              </a:ln>
            </c:spPr>
            <c:txPr>
              <a:bodyPr/>
              <a:lstStyle/>
              <a:p>
                <a:pPr>
                  <a:defRPr sz="165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022400"/>
        <c:axId val="203653120"/>
        <c:axId val="0"/>
      </c:bar3DChart>
      <c:catAx>
        <c:axId val="2020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6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3653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653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022400"/>
        <c:crosses val="autoZero"/>
        <c:crossBetween val="between"/>
      </c:valAx>
      <c:spPr>
        <a:noFill/>
        <a:ln w="262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00FF"/>
            </a:solidFill>
            <a:ln w="1472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0463208482674373E-3"/>
                  <c:y val="-5.571660046279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79720601446731E-2"/>
                  <c:y val="-6.142252521256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9162260264198E-2"/>
                  <c:y val="-7.061074697801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08952616611817E-2"/>
                  <c:y val="-6.101842083892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46">
                <a:noFill/>
              </a:ln>
            </c:spPr>
            <c:txPr>
              <a:bodyPr/>
              <a:lstStyle/>
              <a:p>
                <a:pPr>
                  <a:defRPr sz="18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128.1</c:v>
                </c:pt>
                <c:pt idx="1">
                  <c:v>204.8</c:v>
                </c:pt>
                <c:pt idx="2">
                  <c:v>204.8</c:v>
                </c:pt>
                <c:pt idx="3">
                  <c:v>204.8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248704"/>
        <c:axId val="204703424"/>
        <c:axId val="0"/>
      </c:bar3DChart>
      <c:catAx>
        <c:axId val="2022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470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70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248704"/>
        <c:crosses val="autoZero"/>
        <c:crossBetween val="between"/>
      </c:valAx>
      <c:spPr>
        <a:noFill/>
        <a:ln w="294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9855222337125"/>
          <c:y val="7.796610169491526E-2"/>
          <c:w val="0.51706308169596693"/>
          <c:h val="0.847457627118644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EF194"/>
            </a:solidFill>
            <a:ln w="5712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100" dirty="0"/>
                      <a:t>НДФЛ
</a:t>
                    </a:r>
                    <a:r>
                      <a:rPr lang="ru-RU" sz="1100" dirty="0" smtClean="0"/>
                      <a:t>9,9%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 w="11425">
                  <a:noFill/>
                </a:ln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56071860911387E-2"/>
                  <c:y val="-4.356552881862363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100" dirty="0" smtClean="0"/>
                      <a:t>земельный </a:t>
                    </a:r>
                    <a:r>
                      <a:rPr lang="ru-RU" sz="1100" dirty="0"/>
                      <a:t>налог, налог на имущество
</a:t>
                    </a:r>
                    <a:r>
                      <a:rPr lang="ru-RU" sz="1100" dirty="0" smtClean="0"/>
                      <a:t>80,8%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 w="11425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477096039378361E-3"/>
                  <c:y val="5.9243487653415361E-4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100" dirty="0" smtClean="0"/>
                      <a:t>Прочие </a:t>
                    </a:r>
                    <a:r>
                      <a:rPr lang="ru-RU" sz="1100" dirty="0"/>
                      <a:t>налоговые
</a:t>
                    </a:r>
                    <a:r>
                      <a:rPr lang="ru-RU" sz="1100" dirty="0" smtClean="0"/>
                      <a:t>5,3%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 w="11425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292299113302428E-2"/>
                  <c:y val="1.9788519849112451E-2"/>
                </c:manualLayout>
              </c:layout>
              <c:numFmt formatCode="0%" sourceLinked="0"/>
              <c:spPr>
                <a:noFill/>
                <a:ln w="11425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28128231644260598"/>
                  <c:y val="6.6101694915254236E-2"/>
                </c:manualLayout>
              </c:layout>
              <c:numFmt formatCode="0%" sourceLinked="0"/>
              <c:spPr>
                <a:noFill/>
                <a:ln w="11425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142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земельный налог, налог на имущество</c:v>
                </c:pt>
                <c:pt idx="2">
                  <c:v>прочие налоговые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546.4</c:v>
                </c:pt>
                <c:pt idx="1">
                  <c:v>4443</c:v>
                </c:pt>
                <c:pt idx="2">
                  <c:v>289.7</c:v>
                </c:pt>
                <c:pt idx="3">
                  <c:v>217.3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11425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30">
            <a:gamma/>
            <a:tint val="20000"/>
            <a:invGamma/>
          </a:srgbClr>
        </a:gs>
        <a:gs pos="100000">
          <a:srgbClr xmlns:mc="http://schemas.openxmlformats.org/markup-compatibility/2006" xmlns:a14="http://schemas.microsoft.com/office/drawing/2010/main" val="0066CC" mc:Ignorable="a14" a14:legacySpreadsheetColorIndex="30"/>
        </a:gs>
      </a:gsLst>
      <a:path path="rect">
        <a:fillToRect l="50000" t="50000" r="50000" b="50000"/>
      </a:path>
    </a:gradFill>
    <a:ln>
      <a:noFill/>
    </a:ln>
  </c:spPr>
  <c:txPr>
    <a:bodyPr/>
    <a:lstStyle/>
    <a:p>
      <a:pPr>
        <a:defRPr sz="21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472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042005754018194E-2"/>
                  <c:y val="-4.80558593373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541201595754028E-3"/>
                  <c:y val="-6.167950334444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838583047223E-2"/>
                  <c:y val="-6.801362250559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8817618681985E-2"/>
                  <c:y val="-5.84212963665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46">
                <a:noFill/>
              </a:ln>
            </c:spPr>
            <c:txPr>
              <a:bodyPr/>
              <a:lstStyle/>
              <a:p>
                <a:pPr>
                  <a:defRPr sz="18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100.8</c:v>
                </c:pt>
                <c:pt idx="1">
                  <c:v>5.4</c:v>
                </c:pt>
                <c:pt idx="2">
                  <c:v>5.6</c:v>
                </c:pt>
                <c:pt idx="3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251776"/>
        <c:axId val="204705728"/>
        <c:axId val="0"/>
      </c:bar3DChart>
      <c:catAx>
        <c:axId val="2022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470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70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251776"/>
        <c:crosses val="autoZero"/>
        <c:crossBetween val="between"/>
      </c:valAx>
      <c:spPr>
        <a:noFill/>
        <a:ln w="294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15101289134445E-2"/>
          <c:y val="0.26315789473684209"/>
          <c:w val="0.58195211786372003"/>
          <c:h val="0.4798761609907120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99FF"/>
            </a:solidFill>
            <a:ln w="19636">
              <a:noFill/>
            </a:ln>
          </c:spPr>
          <c:explosion val="23"/>
          <c:dPt>
            <c:idx val="0"/>
            <c:bubble3D val="0"/>
          </c:dPt>
          <c:dPt>
            <c:idx val="1"/>
            <c:bubble3D val="0"/>
            <c:explosion val="33"/>
            <c:spPr>
              <a:solidFill>
                <a:srgbClr val="993366"/>
              </a:solidFill>
              <a:ln w="19636">
                <a:noFill/>
              </a:ln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12212.6</c:v>
                </c:pt>
                <c:pt idx="1">
                  <c:v>245.3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981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spPr>
              <a:noFill/>
              <a:ln w="19636">
                <a:noFill/>
              </a:ln>
            </c:spPr>
            <c:txPr>
              <a:bodyPr/>
              <a:lstStyle/>
              <a:p>
                <a:pPr>
                  <a:defRPr sz="77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981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19636">
                <a:noFill/>
              </a:ln>
            </c:spPr>
            <c:txPr>
              <a:bodyPr/>
              <a:lstStyle/>
              <a:p>
                <a:pPr>
                  <a:defRPr sz="77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981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19636">
                <a:noFill/>
              </a:ln>
            </c:spPr>
            <c:txPr>
              <a:bodyPr/>
              <a:lstStyle/>
              <a:p>
                <a:pPr>
                  <a:defRPr sz="77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981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818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19636">
                <a:noFill/>
              </a:ln>
            </c:spPr>
            <c:txPr>
              <a:bodyPr/>
              <a:lstStyle/>
              <a:p>
                <a:pPr>
                  <a:defRPr sz="77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9636">
          <a:noFill/>
        </a:ln>
      </c:spPr>
    </c:plotArea>
    <c:legend>
      <c:legendPos val="r"/>
      <c:layout>
        <c:manualLayout>
          <c:xMode val="edge"/>
          <c:yMode val="edge"/>
          <c:x val="0.15469613259668508"/>
          <c:y val="0.8297213622291022"/>
          <c:w val="0.52302025782688766"/>
          <c:h val="0.13622291021671826"/>
        </c:manualLayout>
      </c:layout>
      <c:overlay val="0"/>
      <c:spPr>
        <a:solidFill>
          <a:srgbClr val="FFFFFF"/>
        </a:solidFill>
        <a:ln w="2455">
          <a:solidFill>
            <a:srgbClr val="000000"/>
          </a:solidFill>
          <a:prstDash val="solid"/>
        </a:ln>
      </c:spPr>
      <c:txPr>
        <a:bodyPr/>
        <a:lstStyle/>
        <a:p>
          <a:pPr>
            <a:defRPr sz="99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000080" mc:Ignorable="a14" a14:legacySpreadsheetColorIndex="32"/>
        </a:gs>
        <a:gs pos="100000">
          <a:srgbClr xmlns:mc="http://schemas.openxmlformats.org/markup-compatibility/2006" xmlns:a14="http://schemas.microsoft.com/office/drawing/2010/main" val="000000" mc:Ignorable="a14" a14:legacySpreadsheetColorIndex="32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77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15101289134445E-2"/>
          <c:y val="0.26315789473684209"/>
          <c:w val="0.58195211786372003"/>
          <c:h val="0.4798761609907120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99FF"/>
            </a:solidFill>
            <a:ln w="21313">
              <a:noFill/>
            </a:ln>
          </c:spPr>
          <c:explosion val="23"/>
          <c:dPt>
            <c:idx val="0"/>
            <c:bubble3D val="0"/>
          </c:dPt>
          <c:dPt>
            <c:idx val="1"/>
            <c:bubble3D val="0"/>
            <c:explosion val="36"/>
            <c:spPr>
              <a:solidFill>
                <a:srgbClr val="993366"/>
              </a:solidFill>
              <a:ln w="21313">
                <a:noFill/>
              </a:ln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10000.299999999999</c:v>
                </c:pt>
                <c:pt idx="1">
                  <c:v>427.6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065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spPr>
              <a:noFill/>
              <a:ln w="21313">
                <a:noFill/>
              </a:ln>
            </c:spPr>
            <c:txPr>
              <a:bodyPr/>
              <a:lstStyle/>
              <a:p>
                <a:pPr>
                  <a:defRPr sz="83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65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1313">
                <a:noFill/>
              </a:ln>
            </c:spPr>
            <c:txPr>
              <a:bodyPr/>
              <a:lstStyle/>
              <a:p>
                <a:pPr>
                  <a:defRPr sz="83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065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1313">
                <a:noFill/>
              </a:ln>
            </c:spPr>
            <c:txPr>
              <a:bodyPr/>
              <a:lstStyle/>
              <a:p>
                <a:pPr>
                  <a:defRPr sz="83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1065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0656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1313">
                <a:noFill/>
              </a:ln>
            </c:spPr>
            <c:txPr>
              <a:bodyPr/>
              <a:lstStyle/>
              <a:p>
                <a:pPr>
                  <a:defRPr sz="83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программные расходы</c:v>
                </c:pt>
                <c:pt idx="1">
                  <c:v>прочие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1313">
          <a:noFill/>
        </a:ln>
      </c:spPr>
    </c:plotArea>
    <c:legend>
      <c:legendPos val="r"/>
      <c:layout>
        <c:manualLayout>
          <c:xMode val="edge"/>
          <c:yMode val="edge"/>
          <c:x val="0.15653775322283608"/>
          <c:y val="0.8297213622291022"/>
          <c:w val="0.52302025782688766"/>
          <c:h val="0.13622291021671826"/>
        </c:manualLayout>
      </c:layout>
      <c:overlay val="0"/>
      <c:spPr>
        <a:solidFill>
          <a:srgbClr val="FFFFFF"/>
        </a:solidFill>
        <a:ln w="2664">
          <a:solidFill>
            <a:srgbClr val="000000"/>
          </a:solidFill>
          <a:prstDash val="solid"/>
        </a:ln>
      </c:spPr>
      <c:txPr>
        <a:bodyPr/>
        <a:lstStyle/>
        <a:p>
          <a:pPr>
            <a:defRPr sz="107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000080" mc:Ignorable="a14" a14:legacySpreadsheetColorIndex="32"/>
        </a:gs>
        <a:gs pos="100000">
          <a:srgbClr xmlns:mc="http://schemas.openxmlformats.org/markup-compatibility/2006" xmlns:a14="http://schemas.microsoft.com/office/drawing/2010/main" val="000000" mc:Ignorable="a14" a14:legacySpreadsheetColorIndex="32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8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3"/>
      <c:rotY val="2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344827586206896E-2"/>
          <c:y val="4.2056074766355138E-2"/>
          <c:w val="0.97816091954022988"/>
          <c:h val="0.72429906542056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НДФЛ, тыс.руб.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00" mc:Ignorable="a14" a14:legacySpreadsheetColorIndex="11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1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31746">
              <a:noFill/>
            </a:ln>
          </c:spPr>
          <c:invertIfNegative val="0"/>
          <c:dLbls>
            <c:dLbl>
              <c:idx val="0"/>
              <c:layout>
                <c:manualLayout>
                  <c:x val="0.12017045990108613"/>
                  <c:y val="-0.195417821996424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597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3383968654117E-2"/>
                  <c:y val="-0.229045899013103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546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782232923173614E-2"/>
                  <c:y val="-0.21594117913763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10489022260949E-2"/>
                  <c:y val="-7.5575135641634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599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1746">
                <a:noFill/>
              </a:ln>
            </c:spPr>
            <c:txPr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597.4</c:v>
                </c:pt>
                <c:pt idx="1">
                  <c:v>546.4</c:v>
                </c:pt>
                <c:pt idx="2">
                  <c:v>571</c:v>
                </c:pt>
                <c:pt idx="3">
                  <c:v>599.4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gapDepth val="0"/>
        <c:shape val="box"/>
        <c:axId val="201480704"/>
        <c:axId val="148722176"/>
        <c:axId val="0"/>
      </c:bar3DChart>
      <c:catAx>
        <c:axId val="2014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905">
            <a:noFill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872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722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1480704"/>
        <c:crosses val="autoZero"/>
        <c:crossBetween val="between"/>
      </c:valAx>
      <c:spPr>
        <a:noFill/>
        <a:ln w="317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C000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962">
              <a:noFill/>
            </a:ln>
          </c:spPr>
          <c:invertIfNegative val="0"/>
          <c:dLbls>
            <c:dLbl>
              <c:idx val="0"/>
              <c:layout>
                <c:manualLayout>
                  <c:x val="-6.59774011717834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84838654506965E-2"/>
                  <c:y val="-4.0915290983671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56197279762516E-2"/>
                  <c:y val="-1.169130501671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25446019548108E-2"/>
                  <c:y val="-2.945329435951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962">
                <a:noFill/>
              </a:ln>
            </c:spPr>
            <c:txPr>
              <a:bodyPr/>
              <a:lstStyle/>
              <a:p>
                <a:pPr>
                  <a:defRPr sz="162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496.5</c:v>
                </c:pt>
                <c:pt idx="1">
                  <c:v>282.5</c:v>
                </c:pt>
                <c:pt idx="2">
                  <c:v>693.8</c:v>
                </c:pt>
                <c:pt idx="3">
                  <c:v>713.6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481728"/>
        <c:axId val="148723904"/>
        <c:axId val="0"/>
      </c:bar3DChart>
      <c:catAx>
        <c:axId val="2014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872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72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481728"/>
        <c:crosses val="autoZero"/>
        <c:crossBetween val="between"/>
      </c:valAx>
      <c:spPr>
        <a:noFill/>
        <a:ln w="229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6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00" mc:Ignorable="a14" a14:legacySpreadsheetColorIndex="11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1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9408">
              <a:noFill/>
            </a:ln>
          </c:spPr>
          <c:invertIfNegative val="0"/>
          <c:dLbls>
            <c:dLbl>
              <c:idx val="0"/>
              <c:layout>
                <c:manualLayout>
                  <c:x val="2.5263032216819553E-2"/>
                  <c:y val="-4.18127947133035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00779974388166E-2"/>
                  <c:y val="-4.61431972585915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3,6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45083981115798E-2"/>
                  <c:y val="-4.1655008926668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01942648542821E-2"/>
                  <c:y val="-2.62482199669304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23,8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08">
                <a:noFill/>
              </a:ln>
            </c:spPr>
            <c:txPr>
              <a:bodyPr/>
              <a:lstStyle/>
              <a:p>
                <a:pPr>
                  <a:defRPr sz="208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#,##0.0\ "₽"</c:formatCode>
                <c:ptCount val="4"/>
                <c:pt idx="0">
                  <c:v>59.3</c:v>
                </c:pt>
                <c:pt idx="1">
                  <c:v>83.6</c:v>
                </c:pt>
                <c:pt idx="2">
                  <c:v>108.3</c:v>
                </c:pt>
                <c:pt idx="3">
                  <c:v>123.8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70"/>
        <c:shape val="box"/>
        <c:axId val="201481216"/>
        <c:axId val="201663616"/>
        <c:axId val="0"/>
      </c:bar3DChart>
      <c:catAx>
        <c:axId val="20148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66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663616"/>
        <c:scaling>
          <c:orientation val="minMax"/>
        </c:scaling>
        <c:delete val="1"/>
        <c:axPos val="l"/>
        <c:numFmt formatCode="#,##0.0\ &quot;₽&quot;" sourceLinked="1"/>
        <c:majorTickMark val="out"/>
        <c:minorTickMark val="none"/>
        <c:tickLblPos val="nextTo"/>
        <c:crossAx val="201481216"/>
        <c:crosses val="autoZero"/>
        <c:crossBetween val="between"/>
      </c:valAx>
      <c:spPr>
        <a:noFill/>
        <a:ln w="29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6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84"/>
          <c:h val="0.83932853717026379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зем.налог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9408">
              <a:noFill/>
            </a:ln>
          </c:spPr>
          <c:invertIfNegative val="0"/>
          <c:dLbls>
            <c:dLbl>
              <c:idx val="0"/>
              <c:layout>
                <c:manualLayout>
                  <c:x val="3.0307952719967529E-2"/>
                  <c:y val="-3.625100104807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2427432193979E-2"/>
                  <c:y val="-3.857397006261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32839066043262E-2"/>
                  <c:y val="-5.3704549729918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22238434253229E-2"/>
                  <c:y val="-1.448238424121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408">
                <a:noFill/>
              </a:ln>
            </c:spPr>
            <c:txPr>
              <a:bodyPr/>
              <a:lstStyle/>
              <a:p>
                <a:pPr>
                  <a:defRPr sz="208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4273.3</c:v>
                </c:pt>
                <c:pt idx="1">
                  <c:v>4359.3999999999996</c:v>
                </c:pt>
                <c:pt idx="2">
                  <c:v>4559.3999999999996</c:v>
                </c:pt>
                <c:pt idx="3">
                  <c:v>4559.3999999999996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70"/>
        <c:shape val="box"/>
        <c:axId val="201187840"/>
        <c:axId val="201667072"/>
        <c:axId val="0"/>
      </c:bar3DChart>
      <c:catAx>
        <c:axId val="20118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8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66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6670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1187840"/>
        <c:crosses val="autoZero"/>
        <c:crossBetween val="between"/>
      </c:valAx>
      <c:spPr>
        <a:noFill/>
        <a:ln w="29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1.5254237288135594E-2"/>
          <c:w val="0.98035160289555323"/>
          <c:h val="0.85423728813559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66CC" mc:Ignorable="a14" a14:legacySpreadsheetColorIndex="3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6251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66CC" mc:Ignorable="a14" a14:legacySpreadsheetColorIndex="3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3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6251">
                <a:noFill/>
              </a:ln>
            </c:spPr>
          </c:dPt>
          <c:dLbls>
            <c:dLbl>
              <c:idx val="0"/>
              <c:layout>
                <c:manualLayout>
                  <c:x val="-2.6394655213552824E-2"/>
                  <c:y val="-3.547111322428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99349797184443E-2"/>
                  <c:y val="-4.6312360387907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6661298019573E-2"/>
                  <c:y val="-5.42826015462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628340491529467E-2"/>
                  <c:y val="-1.934931027165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251">
                <a:noFill/>
              </a:ln>
            </c:spPr>
            <c:txPr>
              <a:bodyPr/>
              <a:lstStyle/>
              <a:p>
                <a:pPr>
                  <a:defRPr sz="163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28.8</c:v>
                </c:pt>
                <c:pt idx="1">
                  <c:v>7.2</c:v>
                </c:pt>
                <c:pt idx="2">
                  <c:v>7.5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318400"/>
        <c:axId val="201669952"/>
        <c:axId val="0"/>
      </c:bar3DChart>
      <c:catAx>
        <c:axId val="2013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0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66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66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318400"/>
        <c:crosses val="autoZero"/>
        <c:crossBetween val="between"/>
      </c:valAx>
      <c:spPr>
        <a:noFill/>
        <a:ln w="162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1.5254237288135594E-2"/>
          <c:w val="0.98035160289555323"/>
          <c:h val="0.8542372881355931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80" mc:Ignorable="a14" a14:legacySpreadsheetColorIndex="20"/>
                </a:gs>
                <a:gs pos="100000">
                  <a:srgbClr xmlns:mc="http://schemas.openxmlformats.org/markup-compatibility/2006" xmlns:a14="http://schemas.microsoft.com/office/drawing/2010/main" val="FEFEFE" mc:Ignorable="a14" a14:legacySpreadsheetColorIndex="20">
                    <a:gamma/>
                    <a:tint val="50588"/>
                    <a:invGamma/>
                  </a:srgbClr>
                </a:gs>
              </a:gsLst>
              <a:path path="rect">
                <a:fillToRect r="100000" b="100000"/>
              </a:path>
            </a:gradFill>
            <a:ln w="10724">
              <a:noFill/>
            </a:ln>
          </c:spPr>
          <c:invertIfNegative val="0"/>
          <c:dLbls>
            <c:dLbl>
              <c:idx val="0"/>
              <c:layout>
                <c:manualLayout>
                  <c:x val="2.4473216593549063E-2"/>
                  <c:y val="-7.1238805073030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49415874726533E-2"/>
                  <c:y val="-6.500099051504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275062643142E-2"/>
                  <c:y val="-6.330607526080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275547459588509E-3"/>
                  <c:y val="-6.669590576928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0724">
                <a:noFill/>
              </a:ln>
            </c:spPr>
            <c:txPr>
              <a:bodyPr/>
              <a:lstStyle/>
              <a:p>
                <a:pPr>
                  <a:defRPr sz="107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154</c:v>
                </c:pt>
                <c:pt idx="1">
                  <c:v>154</c:v>
                </c:pt>
                <c:pt idx="2">
                  <c:v>154</c:v>
                </c:pt>
                <c:pt idx="3">
                  <c:v>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189888"/>
        <c:axId val="201705152"/>
        <c:axId val="0"/>
      </c:bar3DChart>
      <c:catAx>
        <c:axId val="20118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70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70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189888"/>
        <c:crosses val="autoZero"/>
        <c:crossBetween val="between"/>
      </c:valAx>
      <c:spPr>
        <a:noFill/>
        <a:ln w="107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1.5254237288135594E-2"/>
          <c:w val="0.98035160289555323"/>
          <c:h val="0.8542372881355931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80" mc:Ignorable="a14" a14:legacySpreadsheetColorIndex="20"/>
                </a:gs>
                <a:gs pos="100000">
                  <a:srgbClr xmlns:mc="http://schemas.openxmlformats.org/markup-compatibility/2006" xmlns:a14="http://schemas.microsoft.com/office/drawing/2010/main" val="FEFEFE" mc:Ignorable="a14" a14:legacySpreadsheetColorIndex="20">
                    <a:gamma/>
                    <a:tint val="50588"/>
                    <a:invGamma/>
                  </a:srgbClr>
                </a:gs>
              </a:gsLst>
              <a:path path="rect">
                <a:fillToRect r="100000" b="100000"/>
              </a:path>
            </a:gradFill>
            <a:ln w="10724">
              <a:noFill/>
            </a:ln>
          </c:spPr>
          <c:invertIfNegative val="0"/>
          <c:dLbls>
            <c:dLbl>
              <c:idx val="0"/>
              <c:layout>
                <c:manualLayout>
                  <c:x val="2.4473216593549063E-2"/>
                  <c:y val="-7.1238805073030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49415874726533E-2"/>
                  <c:y val="-6.500099051504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275062643142E-2"/>
                  <c:y val="-6.330607526080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275547459588509E-3"/>
                  <c:y val="-6.669590576928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0724">
                <a:noFill/>
              </a:ln>
            </c:spPr>
            <c:txPr>
              <a:bodyPr/>
              <a:lstStyle/>
              <a:p>
                <a:pPr>
                  <a:defRPr sz="107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62.9</c:v>
                </c:pt>
                <c:pt idx="1">
                  <c:v>63.3</c:v>
                </c:pt>
                <c:pt idx="2">
                  <c:v>65.8</c:v>
                </c:pt>
                <c:pt idx="3">
                  <c:v>68.5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2249216"/>
        <c:axId val="201708032"/>
        <c:axId val="0"/>
      </c:bar3DChart>
      <c:catAx>
        <c:axId val="2022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70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70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249216"/>
        <c:crosses val="autoZero"/>
        <c:crossBetween val="between"/>
      </c:valAx>
      <c:spPr>
        <a:noFill/>
        <a:ln w="107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3452C-5024-4EF6-81EB-7A06CC8C5590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</dgm:pt>
    <dgm:pt modelId="{7C68B4B4-A9D8-45E3-BC52-F537DB8D7B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бюджета </a:t>
          </a:r>
          <a:r>
            <a:rPr kumimoji="0" lang="ru-RU" alt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Болдыревского</a:t>
          </a: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сельского поселения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009E9B4-2CE7-40F2-9DD4-15349DDC95CD}" type="parTrans" cxnId="{2FCFC11A-0AF7-49B4-B76A-C6AD0B55A4DD}">
      <dgm:prSet/>
      <dgm:spPr/>
      <dgm:t>
        <a:bodyPr/>
        <a:lstStyle/>
        <a:p>
          <a:endParaRPr lang="ru-RU"/>
        </a:p>
      </dgm:t>
    </dgm:pt>
    <dgm:pt modelId="{E5A9E1EF-6246-4C72-AA5F-8193A124DBF4}" type="sibTrans" cxnId="{2FCFC11A-0AF7-49B4-B76A-C6AD0B55A4DD}">
      <dgm:prSet/>
      <dgm:spPr/>
      <dgm:t>
        <a:bodyPr/>
        <a:lstStyle/>
        <a:p>
          <a:endParaRPr lang="ru-RU"/>
        </a:p>
      </dgm:t>
    </dgm:pt>
    <dgm:pt modelId="{30CC16A2-3580-41E0-B60E-23E0723266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 от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аренды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имущества,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находящегося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собственности</a:t>
          </a:r>
        </a:p>
      </dgm:t>
    </dgm:pt>
    <dgm:pt modelId="{A05F588A-C297-4947-B0DA-1C309D153586}" type="parTrans" cxnId="{BA87A454-9221-45F1-9697-993D7B941A4D}">
      <dgm:prSet/>
      <dgm:spPr/>
      <dgm:t>
        <a:bodyPr/>
        <a:lstStyle/>
        <a:p>
          <a:endParaRPr lang="ru-RU"/>
        </a:p>
      </dgm:t>
    </dgm:pt>
    <dgm:pt modelId="{6ED1C724-DA74-40C6-AEA3-CEAF601B3C92}" type="sibTrans" cxnId="{BA87A454-9221-45F1-9697-993D7B941A4D}">
      <dgm:prSet/>
      <dgm:spPr/>
      <dgm:t>
        <a:bodyPr/>
        <a:lstStyle/>
        <a:p>
          <a:endParaRPr lang="ru-RU"/>
        </a:p>
      </dgm:t>
    </dgm:pt>
    <dgm:pt modelId="{2180F0E5-6D99-48B5-BE5B-F4831AAEA9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 от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компенсации </a:t>
          </a: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затрат государства</a:t>
          </a:r>
        </a:p>
      </dgm:t>
    </dgm:pt>
    <dgm:pt modelId="{34682B16-E6F7-409B-A497-4047EF6D6B95}" type="parTrans" cxnId="{6754CFE0-4B62-48A5-ABDE-7A651E8AE912}">
      <dgm:prSet/>
      <dgm:spPr/>
      <dgm:t>
        <a:bodyPr/>
        <a:lstStyle/>
        <a:p>
          <a:endParaRPr lang="ru-RU"/>
        </a:p>
      </dgm:t>
    </dgm:pt>
    <dgm:pt modelId="{25BD1F59-D626-4534-8E7D-9372D25C7580}" type="sibTrans" cxnId="{6754CFE0-4B62-48A5-ABDE-7A651E8AE912}">
      <dgm:prSet/>
      <dgm:spPr/>
      <dgm:t>
        <a:bodyPr/>
        <a:lstStyle/>
        <a:p>
          <a:endParaRPr lang="ru-RU"/>
        </a:p>
      </dgm:t>
    </dgm:pt>
    <dgm:pt modelId="{66693BFA-FD81-472F-988E-253D53E4F3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Штрафы, санкции, возмещение ущерба</a:t>
          </a:r>
        </a:p>
      </dgm:t>
    </dgm:pt>
    <dgm:pt modelId="{FBA26286-9D00-4C39-A4B7-453400F23175}" type="parTrans" cxnId="{1690260D-63BA-4B73-B3BC-7275E82575B8}">
      <dgm:prSet/>
      <dgm:spPr/>
      <dgm:t>
        <a:bodyPr/>
        <a:lstStyle/>
        <a:p>
          <a:endParaRPr lang="ru-RU"/>
        </a:p>
      </dgm:t>
    </dgm:pt>
    <dgm:pt modelId="{ED2DAFA6-7D9A-4B56-A224-BFD0A41628AF}" type="sibTrans" cxnId="{1690260D-63BA-4B73-B3BC-7275E82575B8}">
      <dgm:prSet/>
      <dgm:spPr/>
      <dgm:t>
        <a:bodyPr/>
        <a:lstStyle/>
        <a:p>
          <a:endParaRPr lang="ru-RU"/>
        </a:p>
      </dgm:t>
    </dgm:pt>
    <dgm:pt modelId="{791CCD76-FBA8-4608-A3E3-A43E28DFEE8C}" type="pres">
      <dgm:prSet presAssocID="{56F3452C-5024-4EF6-81EB-7A06CC8C55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27B69D-2308-4972-84A7-38F0238AC205}" type="pres">
      <dgm:prSet presAssocID="{7C68B4B4-A9D8-45E3-BC52-F537DB8D7B81}" presName="hierRoot1" presStyleCnt="0">
        <dgm:presLayoutVars>
          <dgm:hierBranch/>
        </dgm:presLayoutVars>
      </dgm:prSet>
      <dgm:spPr/>
    </dgm:pt>
    <dgm:pt modelId="{98377CAC-043F-468B-B737-85298D9A674B}" type="pres">
      <dgm:prSet presAssocID="{7C68B4B4-A9D8-45E3-BC52-F537DB8D7B81}" presName="rootComposite1" presStyleCnt="0"/>
      <dgm:spPr/>
    </dgm:pt>
    <dgm:pt modelId="{D8518E3D-381D-49E7-A761-D636C75E6642}" type="pres">
      <dgm:prSet presAssocID="{7C68B4B4-A9D8-45E3-BC52-F537DB8D7B81}" presName="rootText1" presStyleLbl="node0" presStyleIdx="0" presStyleCnt="1" custScaleX="188417" custScaleY="61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5A18F5-1204-4C63-AC5A-AE227EC3CA71}" type="pres">
      <dgm:prSet presAssocID="{7C68B4B4-A9D8-45E3-BC52-F537DB8D7B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575D03-BB4D-4E6B-8BD0-6667A5FFE8A1}" type="pres">
      <dgm:prSet presAssocID="{7C68B4B4-A9D8-45E3-BC52-F537DB8D7B81}" presName="hierChild2" presStyleCnt="0"/>
      <dgm:spPr/>
    </dgm:pt>
    <dgm:pt modelId="{BD1D0200-0156-4EC3-AFBE-71AD498B440A}" type="pres">
      <dgm:prSet presAssocID="{A05F588A-C297-4947-B0DA-1C309D153586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09A7B06-F90C-4033-B04A-199EE4D8EE57}" type="pres">
      <dgm:prSet presAssocID="{30CC16A2-3580-41E0-B60E-23E0723266AB}" presName="hierRoot2" presStyleCnt="0">
        <dgm:presLayoutVars>
          <dgm:hierBranch/>
        </dgm:presLayoutVars>
      </dgm:prSet>
      <dgm:spPr/>
    </dgm:pt>
    <dgm:pt modelId="{27CB3E31-2B9C-4603-BCEB-E688CF13A212}" type="pres">
      <dgm:prSet presAssocID="{30CC16A2-3580-41E0-B60E-23E0723266AB}" presName="rootComposite" presStyleCnt="0"/>
      <dgm:spPr/>
    </dgm:pt>
    <dgm:pt modelId="{5659CD72-FA79-4E12-86B5-9E3961CB8A3A}" type="pres">
      <dgm:prSet presAssocID="{30CC16A2-3580-41E0-B60E-23E0723266A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5DEBA3-545B-4D7B-8A5F-CC6AE9C6B970}" type="pres">
      <dgm:prSet presAssocID="{30CC16A2-3580-41E0-B60E-23E0723266AB}" presName="rootConnector" presStyleLbl="node2" presStyleIdx="0" presStyleCnt="3"/>
      <dgm:spPr/>
      <dgm:t>
        <a:bodyPr/>
        <a:lstStyle/>
        <a:p>
          <a:endParaRPr lang="ru-RU"/>
        </a:p>
      </dgm:t>
    </dgm:pt>
    <dgm:pt modelId="{99F2D61F-9456-4689-B0B0-DD2A9FB34FC1}" type="pres">
      <dgm:prSet presAssocID="{30CC16A2-3580-41E0-B60E-23E0723266AB}" presName="hierChild4" presStyleCnt="0"/>
      <dgm:spPr/>
    </dgm:pt>
    <dgm:pt modelId="{0759DFD8-079B-4CF0-AC35-6B697871E9BE}" type="pres">
      <dgm:prSet presAssocID="{30CC16A2-3580-41E0-B60E-23E0723266AB}" presName="hierChild5" presStyleCnt="0"/>
      <dgm:spPr/>
    </dgm:pt>
    <dgm:pt modelId="{271B10C2-0C60-42DD-9F4E-58930659DF3F}" type="pres">
      <dgm:prSet presAssocID="{34682B16-E6F7-409B-A497-4047EF6D6B9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7F8E3C9F-12C9-4B57-9A6B-0126B5ABD09A}" type="pres">
      <dgm:prSet presAssocID="{2180F0E5-6D99-48B5-BE5B-F4831AAEA9D9}" presName="hierRoot2" presStyleCnt="0">
        <dgm:presLayoutVars>
          <dgm:hierBranch/>
        </dgm:presLayoutVars>
      </dgm:prSet>
      <dgm:spPr/>
    </dgm:pt>
    <dgm:pt modelId="{B83779BF-EC18-42D5-8176-EA0ACFB08580}" type="pres">
      <dgm:prSet presAssocID="{2180F0E5-6D99-48B5-BE5B-F4831AAEA9D9}" presName="rootComposite" presStyleCnt="0"/>
      <dgm:spPr/>
    </dgm:pt>
    <dgm:pt modelId="{FCDCA456-785A-4617-8139-9791BB21BCB8}" type="pres">
      <dgm:prSet presAssocID="{2180F0E5-6D99-48B5-BE5B-F4831AAEA9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FFDD1-BEBE-444D-A12E-3B8AD4F7A79F}" type="pres">
      <dgm:prSet presAssocID="{2180F0E5-6D99-48B5-BE5B-F4831AAEA9D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65AED86-91EA-4D64-8286-4FD6E2D02456}" type="pres">
      <dgm:prSet presAssocID="{2180F0E5-6D99-48B5-BE5B-F4831AAEA9D9}" presName="hierChild4" presStyleCnt="0"/>
      <dgm:spPr/>
    </dgm:pt>
    <dgm:pt modelId="{ED6A5D16-27C6-49EF-BC4A-E2112BC98270}" type="pres">
      <dgm:prSet presAssocID="{2180F0E5-6D99-48B5-BE5B-F4831AAEA9D9}" presName="hierChild5" presStyleCnt="0"/>
      <dgm:spPr/>
    </dgm:pt>
    <dgm:pt modelId="{F356672F-7658-454D-A503-B459BAD600DA}" type="pres">
      <dgm:prSet presAssocID="{FBA26286-9D00-4C39-A4B7-453400F2317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073D3007-7E30-465D-A3ED-7D77DD0E4A86}" type="pres">
      <dgm:prSet presAssocID="{66693BFA-FD81-472F-988E-253D53E4F3DF}" presName="hierRoot2" presStyleCnt="0">
        <dgm:presLayoutVars>
          <dgm:hierBranch/>
        </dgm:presLayoutVars>
      </dgm:prSet>
      <dgm:spPr/>
    </dgm:pt>
    <dgm:pt modelId="{A8AC473B-F2AA-4BE2-99A1-3BBC98E792EE}" type="pres">
      <dgm:prSet presAssocID="{66693BFA-FD81-472F-988E-253D53E4F3DF}" presName="rootComposite" presStyleCnt="0"/>
      <dgm:spPr/>
    </dgm:pt>
    <dgm:pt modelId="{76444AB4-5CB0-4B95-BB4D-9DA614AFA72D}" type="pres">
      <dgm:prSet presAssocID="{66693BFA-FD81-472F-988E-253D53E4F3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6DCF0-DB8A-49AE-8F20-9A45FABE2FBD}" type="pres">
      <dgm:prSet presAssocID="{66693BFA-FD81-472F-988E-253D53E4F3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89E80B4D-2F67-4EBF-9B71-0F0552E4A28E}" type="pres">
      <dgm:prSet presAssocID="{66693BFA-FD81-472F-988E-253D53E4F3DF}" presName="hierChild4" presStyleCnt="0"/>
      <dgm:spPr/>
    </dgm:pt>
    <dgm:pt modelId="{0B6ED963-39BC-4C82-A393-C9444769E262}" type="pres">
      <dgm:prSet presAssocID="{66693BFA-FD81-472F-988E-253D53E4F3DF}" presName="hierChild5" presStyleCnt="0"/>
      <dgm:spPr/>
    </dgm:pt>
    <dgm:pt modelId="{71F0C3D3-624D-4C03-93B8-963EAB17CD48}" type="pres">
      <dgm:prSet presAssocID="{7C68B4B4-A9D8-45E3-BC52-F537DB8D7B81}" presName="hierChild3" presStyleCnt="0"/>
      <dgm:spPr/>
    </dgm:pt>
  </dgm:ptLst>
  <dgm:cxnLst>
    <dgm:cxn modelId="{FBF9222B-9584-4DA4-9DE4-D8D1E5E0ADB5}" type="presOf" srcId="{34682B16-E6F7-409B-A497-4047EF6D6B95}" destId="{271B10C2-0C60-42DD-9F4E-58930659DF3F}" srcOrd="0" destOrd="0" presId="urn:microsoft.com/office/officeart/2005/8/layout/orgChart1"/>
    <dgm:cxn modelId="{9C7DF049-A219-4E8D-899F-FAD9BB4EE6FF}" type="presOf" srcId="{2180F0E5-6D99-48B5-BE5B-F4831AAEA9D9}" destId="{181FFDD1-BEBE-444D-A12E-3B8AD4F7A79F}" srcOrd="1" destOrd="0" presId="urn:microsoft.com/office/officeart/2005/8/layout/orgChart1"/>
    <dgm:cxn modelId="{6754CFE0-4B62-48A5-ABDE-7A651E8AE912}" srcId="{7C68B4B4-A9D8-45E3-BC52-F537DB8D7B81}" destId="{2180F0E5-6D99-48B5-BE5B-F4831AAEA9D9}" srcOrd="1" destOrd="0" parTransId="{34682B16-E6F7-409B-A497-4047EF6D6B95}" sibTransId="{25BD1F59-D626-4534-8E7D-9372D25C7580}"/>
    <dgm:cxn modelId="{DA257713-0357-4937-81F2-2FFB13E2A3E3}" type="presOf" srcId="{7C68B4B4-A9D8-45E3-BC52-F537DB8D7B81}" destId="{D8518E3D-381D-49E7-A761-D636C75E6642}" srcOrd="0" destOrd="0" presId="urn:microsoft.com/office/officeart/2005/8/layout/orgChart1"/>
    <dgm:cxn modelId="{2FCFC11A-0AF7-49B4-B76A-C6AD0B55A4DD}" srcId="{56F3452C-5024-4EF6-81EB-7A06CC8C5590}" destId="{7C68B4B4-A9D8-45E3-BC52-F537DB8D7B81}" srcOrd="0" destOrd="0" parTransId="{8009E9B4-2CE7-40F2-9DD4-15349DDC95CD}" sibTransId="{E5A9E1EF-6246-4C72-AA5F-8193A124DBF4}"/>
    <dgm:cxn modelId="{A59E06FE-23B1-4025-8655-E310FE27BE97}" type="presOf" srcId="{2180F0E5-6D99-48B5-BE5B-F4831AAEA9D9}" destId="{FCDCA456-785A-4617-8139-9791BB21BCB8}" srcOrd="0" destOrd="0" presId="urn:microsoft.com/office/officeart/2005/8/layout/orgChart1"/>
    <dgm:cxn modelId="{1690260D-63BA-4B73-B3BC-7275E82575B8}" srcId="{7C68B4B4-A9D8-45E3-BC52-F537DB8D7B81}" destId="{66693BFA-FD81-472F-988E-253D53E4F3DF}" srcOrd="2" destOrd="0" parTransId="{FBA26286-9D00-4C39-A4B7-453400F23175}" sibTransId="{ED2DAFA6-7D9A-4B56-A224-BFD0A41628AF}"/>
    <dgm:cxn modelId="{BA87A454-9221-45F1-9697-993D7B941A4D}" srcId="{7C68B4B4-A9D8-45E3-BC52-F537DB8D7B81}" destId="{30CC16A2-3580-41E0-B60E-23E0723266AB}" srcOrd="0" destOrd="0" parTransId="{A05F588A-C297-4947-B0DA-1C309D153586}" sibTransId="{6ED1C724-DA74-40C6-AEA3-CEAF601B3C92}"/>
    <dgm:cxn modelId="{E3826D77-EFEF-452F-B79E-17E325501284}" type="presOf" srcId="{56F3452C-5024-4EF6-81EB-7A06CC8C5590}" destId="{791CCD76-FBA8-4608-A3E3-A43E28DFEE8C}" srcOrd="0" destOrd="0" presId="urn:microsoft.com/office/officeart/2005/8/layout/orgChart1"/>
    <dgm:cxn modelId="{25757205-3B6D-4FB2-9DD7-73BCF32EB9CB}" type="presOf" srcId="{30CC16A2-3580-41E0-B60E-23E0723266AB}" destId="{725DEBA3-545B-4D7B-8A5F-CC6AE9C6B970}" srcOrd="1" destOrd="0" presId="urn:microsoft.com/office/officeart/2005/8/layout/orgChart1"/>
    <dgm:cxn modelId="{2E9DB188-13FC-4772-B279-F482871E2407}" type="presOf" srcId="{FBA26286-9D00-4C39-A4B7-453400F23175}" destId="{F356672F-7658-454D-A503-B459BAD600DA}" srcOrd="0" destOrd="0" presId="urn:microsoft.com/office/officeart/2005/8/layout/orgChart1"/>
    <dgm:cxn modelId="{6FACF747-881E-4878-8A0B-154E6C924BE5}" type="presOf" srcId="{30CC16A2-3580-41E0-B60E-23E0723266AB}" destId="{5659CD72-FA79-4E12-86B5-9E3961CB8A3A}" srcOrd="0" destOrd="0" presId="urn:microsoft.com/office/officeart/2005/8/layout/orgChart1"/>
    <dgm:cxn modelId="{6D01D8C3-66BE-4DA2-B876-D721BAA180EE}" type="presOf" srcId="{66693BFA-FD81-472F-988E-253D53E4F3DF}" destId="{76444AB4-5CB0-4B95-BB4D-9DA614AFA72D}" srcOrd="0" destOrd="0" presId="urn:microsoft.com/office/officeart/2005/8/layout/orgChart1"/>
    <dgm:cxn modelId="{A1B0416A-E4F8-4BAB-800E-07CF0423831E}" type="presOf" srcId="{66693BFA-FD81-472F-988E-253D53E4F3DF}" destId="{99E6DCF0-DB8A-49AE-8F20-9A45FABE2FBD}" srcOrd="1" destOrd="0" presId="urn:microsoft.com/office/officeart/2005/8/layout/orgChart1"/>
    <dgm:cxn modelId="{1BB5266F-E72F-40CC-AECC-EEEF31ABAAB0}" type="presOf" srcId="{7C68B4B4-A9D8-45E3-BC52-F537DB8D7B81}" destId="{195A18F5-1204-4C63-AC5A-AE227EC3CA71}" srcOrd="1" destOrd="0" presId="urn:microsoft.com/office/officeart/2005/8/layout/orgChart1"/>
    <dgm:cxn modelId="{1601ECC9-90D1-485A-8C0F-E973DBF5B6B1}" type="presOf" srcId="{A05F588A-C297-4947-B0DA-1C309D153586}" destId="{BD1D0200-0156-4EC3-AFBE-71AD498B440A}" srcOrd="0" destOrd="0" presId="urn:microsoft.com/office/officeart/2005/8/layout/orgChart1"/>
    <dgm:cxn modelId="{2C1E3C71-2567-4C07-BC01-6B0A8AD4FB11}" type="presParOf" srcId="{791CCD76-FBA8-4608-A3E3-A43E28DFEE8C}" destId="{2427B69D-2308-4972-84A7-38F0238AC205}" srcOrd="0" destOrd="0" presId="urn:microsoft.com/office/officeart/2005/8/layout/orgChart1"/>
    <dgm:cxn modelId="{131E8557-11DC-4248-A871-D111063AEABD}" type="presParOf" srcId="{2427B69D-2308-4972-84A7-38F0238AC205}" destId="{98377CAC-043F-468B-B737-85298D9A674B}" srcOrd="0" destOrd="0" presId="urn:microsoft.com/office/officeart/2005/8/layout/orgChart1"/>
    <dgm:cxn modelId="{7D918096-4A71-45E9-AE70-5C9F0EE926A5}" type="presParOf" srcId="{98377CAC-043F-468B-B737-85298D9A674B}" destId="{D8518E3D-381D-49E7-A761-D636C75E6642}" srcOrd="0" destOrd="0" presId="urn:microsoft.com/office/officeart/2005/8/layout/orgChart1"/>
    <dgm:cxn modelId="{DBAC2343-0E33-4B3F-BBE1-C7B137546D44}" type="presParOf" srcId="{98377CAC-043F-468B-B737-85298D9A674B}" destId="{195A18F5-1204-4C63-AC5A-AE227EC3CA71}" srcOrd="1" destOrd="0" presId="urn:microsoft.com/office/officeart/2005/8/layout/orgChart1"/>
    <dgm:cxn modelId="{B2EC00D0-BB40-4122-ADDA-154D542FB2A6}" type="presParOf" srcId="{2427B69D-2308-4972-84A7-38F0238AC205}" destId="{9D575D03-BB4D-4E6B-8BD0-6667A5FFE8A1}" srcOrd="1" destOrd="0" presId="urn:microsoft.com/office/officeart/2005/8/layout/orgChart1"/>
    <dgm:cxn modelId="{08105561-70E8-4B7B-BF25-0A18F5D96D5B}" type="presParOf" srcId="{9D575D03-BB4D-4E6B-8BD0-6667A5FFE8A1}" destId="{BD1D0200-0156-4EC3-AFBE-71AD498B440A}" srcOrd="0" destOrd="0" presId="urn:microsoft.com/office/officeart/2005/8/layout/orgChart1"/>
    <dgm:cxn modelId="{A5202DC9-86A3-450E-9583-9F134602163B}" type="presParOf" srcId="{9D575D03-BB4D-4E6B-8BD0-6667A5FFE8A1}" destId="{809A7B06-F90C-4033-B04A-199EE4D8EE57}" srcOrd="1" destOrd="0" presId="urn:microsoft.com/office/officeart/2005/8/layout/orgChart1"/>
    <dgm:cxn modelId="{C7F202C3-5113-44FC-A4B6-7EF96F028648}" type="presParOf" srcId="{809A7B06-F90C-4033-B04A-199EE4D8EE57}" destId="{27CB3E31-2B9C-4603-BCEB-E688CF13A212}" srcOrd="0" destOrd="0" presId="urn:microsoft.com/office/officeart/2005/8/layout/orgChart1"/>
    <dgm:cxn modelId="{821BFCBF-19B3-40C3-AB21-5140ABFAC552}" type="presParOf" srcId="{27CB3E31-2B9C-4603-BCEB-E688CF13A212}" destId="{5659CD72-FA79-4E12-86B5-9E3961CB8A3A}" srcOrd="0" destOrd="0" presId="urn:microsoft.com/office/officeart/2005/8/layout/orgChart1"/>
    <dgm:cxn modelId="{CD641D8E-735B-4BAE-A257-AC90AD30C5F8}" type="presParOf" srcId="{27CB3E31-2B9C-4603-BCEB-E688CF13A212}" destId="{725DEBA3-545B-4D7B-8A5F-CC6AE9C6B970}" srcOrd="1" destOrd="0" presId="urn:microsoft.com/office/officeart/2005/8/layout/orgChart1"/>
    <dgm:cxn modelId="{CCBD272A-447A-4102-9926-172B10CA4DD0}" type="presParOf" srcId="{809A7B06-F90C-4033-B04A-199EE4D8EE57}" destId="{99F2D61F-9456-4689-B0B0-DD2A9FB34FC1}" srcOrd="1" destOrd="0" presId="urn:microsoft.com/office/officeart/2005/8/layout/orgChart1"/>
    <dgm:cxn modelId="{C562B448-01DE-4A6C-998F-DF1E69C553B4}" type="presParOf" srcId="{809A7B06-F90C-4033-B04A-199EE4D8EE57}" destId="{0759DFD8-079B-4CF0-AC35-6B697871E9BE}" srcOrd="2" destOrd="0" presId="urn:microsoft.com/office/officeart/2005/8/layout/orgChart1"/>
    <dgm:cxn modelId="{03B85243-DA12-4977-902C-B5DEFDD67A53}" type="presParOf" srcId="{9D575D03-BB4D-4E6B-8BD0-6667A5FFE8A1}" destId="{271B10C2-0C60-42DD-9F4E-58930659DF3F}" srcOrd="2" destOrd="0" presId="urn:microsoft.com/office/officeart/2005/8/layout/orgChart1"/>
    <dgm:cxn modelId="{0841EB05-E3AF-4BFC-AFBC-BC9205303F76}" type="presParOf" srcId="{9D575D03-BB4D-4E6B-8BD0-6667A5FFE8A1}" destId="{7F8E3C9F-12C9-4B57-9A6B-0126B5ABD09A}" srcOrd="3" destOrd="0" presId="urn:microsoft.com/office/officeart/2005/8/layout/orgChart1"/>
    <dgm:cxn modelId="{ED26B69E-6BB0-4552-8ADC-A04D0C8F80F4}" type="presParOf" srcId="{7F8E3C9F-12C9-4B57-9A6B-0126B5ABD09A}" destId="{B83779BF-EC18-42D5-8176-EA0ACFB08580}" srcOrd="0" destOrd="0" presId="urn:microsoft.com/office/officeart/2005/8/layout/orgChart1"/>
    <dgm:cxn modelId="{E62A7EF0-B6E0-43F7-ACD6-62C9E763F84F}" type="presParOf" srcId="{B83779BF-EC18-42D5-8176-EA0ACFB08580}" destId="{FCDCA456-785A-4617-8139-9791BB21BCB8}" srcOrd="0" destOrd="0" presId="urn:microsoft.com/office/officeart/2005/8/layout/orgChart1"/>
    <dgm:cxn modelId="{43A63DD7-229C-438C-8254-5A4FD4E77128}" type="presParOf" srcId="{B83779BF-EC18-42D5-8176-EA0ACFB08580}" destId="{181FFDD1-BEBE-444D-A12E-3B8AD4F7A79F}" srcOrd="1" destOrd="0" presId="urn:microsoft.com/office/officeart/2005/8/layout/orgChart1"/>
    <dgm:cxn modelId="{9BC6B545-6E95-44FB-A27D-CDC92095BFA4}" type="presParOf" srcId="{7F8E3C9F-12C9-4B57-9A6B-0126B5ABD09A}" destId="{665AED86-91EA-4D64-8286-4FD6E2D02456}" srcOrd="1" destOrd="0" presId="urn:microsoft.com/office/officeart/2005/8/layout/orgChart1"/>
    <dgm:cxn modelId="{28EE911C-829B-430F-814C-823D2B9BFF4F}" type="presParOf" srcId="{7F8E3C9F-12C9-4B57-9A6B-0126B5ABD09A}" destId="{ED6A5D16-27C6-49EF-BC4A-E2112BC98270}" srcOrd="2" destOrd="0" presId="urn:microsoft.com/office/officeart/2005/8/layout/orgChart1"/>
    <dgm:cxn modelId="{3EEA098A-90AB-4163-AAAF-50DCA7BCA7A7}" type="presParOf" srcId="{9D575D03-BB4D-4E6B-8BD0-6667A5FFE8A1}" destId="{F356672F-7658-454D-A503-B459BAD600DA}" srcOrd="4" destOrd="0" presId="urn:microsoft.com/office/officeart/2005/8/layout/orgChart1"/>
    <dgm:cxn modelId="{7EA643CD-E267-4C36-97C8-747041402D28}" type="presParOf" srcId="{9D575D03-BB4D-4E6B-8BD0-6667A5FFE8A1}" destId="{073D3007-7E30-465D-A3ED-7D77DD0E4A86}" srcOrd="5" destOrd="0" presId="urn:microsoft.com/office/officeart/2005/8/layout/orgChart1"/>
    <dgm:cxn modelId="{BA4DDF6F-592E-4545-9F42-4A5F25E4D229}" type="presParOf" srcId="{073D3007-7E30-465D-A3ED-7D77DD0E4A86}" destId="{A8AC473B-F2AA-4BE2-99A1-3BBC98E792EE}" srcOrd="0" destOrd="0" presId="urn:microsoft.com/office/officeart/2005/8/layout/orgChart1"/>
    <dgm:cxn modelId="{BC41F576-2E32-4271-B4FE-EC51ECF0A6E6}" type="presParOf" srcId="{A8AC473B-F2AA-4BE2-99A1-3BBC98E792EE}" destId="{76444AB4-5CB0-4B95-BB4D-9DA614AFA72D}" srcOrd="0" destOrd="0" presId="urn:microsoft.com/office/officeart/2005/8/layout/orgChart1"/>
    <dgm:cxn modelId="{64207A86-8E0A-461D-9F9A-38A2EFD594EA}" type="presParOf" srcId="{A8AC473B-F2AA-4BE2-99A1-3BBC98E792EE}" destId="{99E6DCF0-DB8A-49AE-8F20-9A45FABE2FBD}" srcOrd="1" destOrd="0" presId="urn:microsoft.com/office/officeart/2005/8/layout/orgChart1"/>
    <dgm:cxn modelId="{0F7F3447-FC9B-414F-B04B-BC6295B97C82}" type="presParOf" srcId="{073D3007-7E30-465D-A3ED-7D77DD0E4A86}" destId="{89E80B4D-2F67-4EBF-9B71-0F0552E4A28E}" srcOrd="1" destOrd="0" presId="urn:microsoft.com/office/officeart/2005/8/layout/orgChart1"/>
    <dgm:cxn modelId="{D9F8ED1F-5E0A-4BF3-934D-47EA9E95F867}" type="presParOf" srcId="{073D3007-7E30-465D-A3ED-7D77DD0E4A86}" destId="{0B6ED963-39BC-4C82-A393-C9444769E262}" srcOrd="2" destOrd="0" presId="urn:microsoft.com/office/officeart/2005/8/layout/orgChart1"/>
    <dgm:cxn modelId="{09AAC010-270F-4B34-B5AC-B3ED74ADA639}" type="presParOf" srcId="{2427B69D-2308-4972-84A7-38F0238AC205}" destId="{71F0C3D3-624D-4C03-93B8-963EAB17CD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672F-7658-454D-A503-B459BAD600DA}">
      <dsp:nvSpPr>
        <dsp:cNvPr id="0" name=""/>
        <dsp:cNvSpPr/>
      </dsp:nvSpPr>
      <dsp:spPr>
        <a:xfrm>
          <a:off x="4295212" y="2516692"/>
          <a:ext cx="3038894" cy="527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5"/>
              </a:lnTo>
              <a:lnTo>
                <a:pt x="3038894" y="263705"/>
              </a:lnTo>
              <a:lnTo>
                <a:pt x="3038894" y="5274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B10C2-0C60-42DD-9F4E-58930659DF3F}">
      <dsp:nvSpPr>
        <dsp:cNvPr id="0" name=""/>
        <dsp:cNvSpPr/>
      </dsp:nvSpPr>
      <dsp:spPr>
        <a:xfrm>
          <a:off x="4249492" y="2516692"/>
          <a:ext cx="91440" cy="527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0200-0156-4EC3-AFBE-71AD498B440A}">
      <dsp:nvSpPr>
        <dsp:cNvPr id="0" name=""/>
        <dsp:cNvSpPr/>
      </dsp:nvSpPr>
      <dsp:spPr>
        <a:xfrm>
          <a:off x="1256318" y="2516692"/>
          <a:ext cx="3038894" cy="527411"/>
        </a:xfrm>
        <a:custGeom>
          <a:avLst/>
          <a:gdLst/>
          <a:ahLst/>
          <a:cxnLst/>
          <a:rect l="0" t="0" r="0" b="0"/>
          <a:pathLst>
            <a:path>
              <a:moveTo>
                <a:pt x="3038894" y="0"/>
              </a:moveTo>
              <a:lnTo>
                <a:pt x="3038894" y="263705"/>
              </a:lnTo>
              <a:lnTo>
                <a:pt x="0" y="263705"/>
              </a:lnTo>
              <a:lnTo>
                <a:pt x="0" y="5274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18E3D-381D-49E7-A761-D636C75E6642}">
      <dsp:nvSpPr>
        <dsp:cNvPr id="0" name=""/>
        <dsp:cNvSpPr/>
      </dsp:nvSpPr>
      <dsp:spPr>
        <a:xfrm>
          <a:off x="1929182" y="1739162"/>
          <a:ext cx="4732060" cy="777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бюджета </a:t>
          </a:r>
          <a:r>
            <a:rPr kumimoji="0" lang="ru-RU" alt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Болдыревского</a:t>
          </a: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сельского поселения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929182" y="1739162"/>
        <a:ext cx="4732060" cy="777529"/>
      </dsp:txXfrm>
    </dsp:sp>
    <dsp:sp modelId="{5659CD72-FA79-4E12-86B5-9E3961CB8A3A}">
      <dsp:nvSpPr>
        <dsp:cNvPr id="0" name=""/>
        <dsp:cNvSpPr/>
      </dsp:nvSpPr>
      <dsp:spPr>
        <a:xfrm>
          <a:off x="576" y="3044103"/>
          <a:ext cx="2511482" cy="125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 от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аренды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имущества,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находящегося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собственности</a:t>
          </a:r>
        </a:p>
      </dsp:txBody>
      <dsp:txXfrm>
        <a:off x="576" y="3044103"/>
        <a:ext cx="2511482" cy="1255741"/>
      </dsp:txXfrm>
    </dsp:sp>
    <dsp:sp modelId="{FCDCA456-785A-4617-8139-9791BB21BCB8}">
      <dsp:nvSpPr>
        <dsp:cNvPr id="0" name=""/>
        <dsp:cNvSpPr/>
      </dsp:nvSpPr>
      <dsp:spPr>
        <a:xfrm>
          <a:off x="3039471" y="3044103"/>
          <a:ext cx="2511482" cy="125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Доходы от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компенсации </a:t>
          </a: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затрат государства</a:t>
          </a:r>
        </a:p>
      </dsp:txBody>
      <dsp:txXfrm>
        <a:off x="3039471" y="3044103"/>
        <a:ext cx="2511482" cy="1255741"/>
      </dsp:txXfrm>
    </dsp:sp>
    <dsp:sp modelId="{76444AB4-5CB0-4B95-BB4D-9DA614AFA72D}">
      <dsp:nvSpPr>
        <dsp:cNvPr id="0" name=""/>
        <dsp:cNvSpPr/>
      </dsp:nvSpPr>
      <dsp:spPr>
        <a:xfrm>
          <a:off x="6078365" y="3044103"/>
          <a:ext cx="2511482" cy="125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Штрафы, санкции, возмещение ущерба</a:t>
          </a:r>
        </a:p>
      </dsp:txBody>
      <dsp:txXfrm>
        <a:off x="6078365" y="3044103"/>
        <a:ext cx="2511482" cy="125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40D7B9-8389-4211-925E-E59F525117CF}" type="datetimeFigureOut">
              <a:rPr lang="ru-RU"/>
              <a:pPr>
                <a:defRPr/>
              </a:pPr>
              <a:t>28.01.2020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608EE2-5486-40CE-A9F2-9130DE9C3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42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66CE8-31CC-48CF-8925-3224B8148E5F}" type="datetimeFigureOut">
              <a:rPr lang="ru-RU"/>
              <a:pPr>
                <a:defRPr/>
              </a:pPr>
              <a:t>28.01.2020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0E36B5-CAE9-42CC-B595-DC69990E0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7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1D484-5D04-413D-81FA-8E1278A2A07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lIns="91434" tIns="45717" rIns="91434" bIns="4571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B4612B-911E-4DBD-B5DC-40C900D551E5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412875"/>
            <a:ext cx="8382000" cy="21351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81000" y="1412875"/>
            <a:ext cx="8382000" cy="21351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8AB99-3204-4487-A89A-B7A42542742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18CC-7C26-41D0-8C8C-B61EE998D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800DD-D6F6-4FB4-88F6-5DA5A56E293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11C0-3E54-4BED-9A9C-BE7D51F9D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364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/>
        </p:nvSpPr>
        <p:spPr>
          <a:xfrm>
            <a:off x="539750" y="620713"/>
            <a:ext cx="8075613" cy="3960812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Болдыревское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сельское поселение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для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граждан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основании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проекта решения  Собрания депутатов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Болдыревского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сельского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поселения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Болдыревского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сельского поселения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Родионово-Несветайского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района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 и  плановый период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2021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2022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годов»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25400" y="0"/>
            <a:ext cx="9144000" cy="1052513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Основные нормативные правовые акты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при формировании бюджета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6322" name="Group 14"/>
          <p:cNvGrpSpPr>
            <a:grpSpLocks/>
          </p:cNvGrpSpPr>
          <p:nvPr/>
        </p:nvGrpSpPr>
        <p:grpSpPr bwMode="auto">
          <a:xfrm>
            <a:off x="539750" y="3501008"/>
            <a:ext cx="8215313" cy="720669"/>
            <a:chOff x="1344" y="1680"/>
            <a:chExt cx="2928" cy="575"/>
          </a:xfrm>
        </p:grpSpPr>
        <p:sp>
          <p:nvSpPr>
            <p:cNvPr id="5634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75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600" dirty="0">
                  <a:solidFill>
                    <a:srgbClr val="333399"/>
                  </a:solidFill>
                </a:rPr>
                <a:t>Приказ Министерства финансов Российской Федерации</a:t>
              </a:r>
            </a:p>
            <a:p>
              <a:r>
                <a:rPr lang="ru-RU" sz="1600" dirty="0">
                  <a:solidFill>
                    <a:srgbClr val="333399"/>
                  </a:solidFill>
                </a:rPr>
                <a:t> от 1 июля 2013 года 65н «Об утверждении Указаний о порядке применения</a:t>
              </a:r>
            </a:p>
            <a:p>
              <a:r>
                <a:rPr lang="ru-RU" sz="1600" dirty="0">
                  <a:solidFill>
                    <a:srgbClr val="333399"/>
                  </a:solidFill>
                </a:rPr>
                <a:t>бюджетной классификации Российской Федерации» (с последующими </a:t>
              </a:r>
              <a:r>
                <a:rPr lang="ru-RU" sz="1600" dirty="0" smtClean="0">
                  <a:solidFill>
                    <a:srgbClr val="333399"/>
                  </a:solidFill>
                </a:rPr>
                <a:t>изменениями)</a:t>
              </a:r>
              <a:endParaRPr lang="ru-RU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326" name="Group 14"/>
          <p:cNvGrpSpPr>
            <a:grpSpLocks/>
          </p:cNvGrpSpPr>
          <p:nvPr/>
        </p:nvGrpSpPr>
        <p:grpSpPr bwMode="auto">
          <a:xfrm>
            <a:off x="544590" y="2703105"/>
            <a:ext cx="8215313" cy="731838"/>
            <a:chOff x="1344" y="1680"/>
            <a:chExt cx="2928" cy="448"/>
          </a:xfrm>
        </p:grpSpPr>
        <p:sp>
          <p:nvSpPr>
            <p:cNvPr id="5634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27" name="Text Box 5"/>
          <p:cNvSpPr txBox="1">
            <a:spLocks noChangeArrowheads="1"/>
          </p:cNvSpPr>
          <p:nvPr/>
        </p:nvSpPr>
        <p:spPr bwMode="gray">
          <a:xfrm>
            <a:off x="539750" y="2565400"/>
            <a:ext cx="80724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333399"/>
                </a:solidFill>
              </a:rPr>
              <a:t>Основные направления </a:t>
            </a:r>
            <a:r>
              <a:rPr lang="ru-RU" sz="1600" dirty="0" smtClean="0">
                <a:solidFill>
                  <a:srgbClr val="333399"/>
                </a:solidFill>
              </a:rPr>
              <a:t>бюджетной  и </a:t>
            </a:r>
            <a:r>
              <a:rPr lang="ru-RU" sz="1600" dirty="0">
                <a:solidFill>
                  <a:srgbClr val="333399"/>
                </a:solidFill>
              </a:rPr>
              <a:t>налоговой </a:t>
            </a:r>
            <a:r>
              <a:rPr lang="ru-RU" sz="1600" dirty="0" smtClean="0">
                <a:solidFill>
                  <a:srgbClr val="333399"/>
                </a:solidFill>
              </a:rPr>
              <a:t>политики </a:t>
            </a:r>
            <a:r>
              <a:rPr lang="ru-RU" sz="1600" dirty="0" err="1" smtClean="0">
                <a:solidFill>
                  <a:srgbClr val="333399"/>
                </a:solidFill>
              </a:rPr>
              <a:t>Болдыревского</a:t>
            </a:r>
            <a:r>
              <a:rPr lang="ru-RU" sz="1600" dirty="0" smtClean="0">
                <a:solidFill>
                  <a:srgbClr val="333399"/>
                </a:solidFill>
              </a:rPr>
              <a:t> </a:t>
            </a:r>
            <a:r>
              <a:rPr lang="ru-RU" sz="1600" dirty="0">
                <a:solidFill>
                  <a:srgbClr val="333399"/>
                </a:solidFill>
              </a:rPr>
              <a:t>сельского </a:t>
            </a:r>
            <a:r>
              <a:rPr lang="ru-RU" sz="1600" dirty="0" smtClean="0">
                <a:solidFill>
                  <a:srgbClr val="333399"/>
                </a:solidFill>
              </a:rPr>
              <a:t>поселения</a:t>
            </a:r>
            <a:endParaRPr lang="en-US" sz="1600" dirty="0">
              <a:solidFill>
                <a:srgbClr val="333399"/>
              </a:solidFill>
            </a:endParaRPr>
          </a:p>
        </p:txBody>
      </p:sp>
      <p:grpSp>
        <p:nvGrpSpPr>
          <p:cNvPr id="56328" name="Group 14"/>
          <p:cNvGrpSpPr>
            <a:grpSpLocks/>
          </p:cNvGrpSpPr>
          <p:nvPr/>
        </p:nvGrpSpPr>
        <p:grpSpPr bwMode="auto">
          <a:xfrm>
            <a:off x="539750" y="1773238"/>
            <a:ext cx="8215313" cy="714375"/>
            <a:chOff x="1344" y="1680"/>
            <a:chExt cx="2928" cy="448"/>
          </a:xfrm>
        </p:grpSpPr>
        <p:sp>
          <p:nvSpPr>
            <p:cNvPr id="5633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29" name="Text Box 9"/>
          <p:cNvSpPr txBox="1">
            <a:spLocks noChangeArrowheads="1"/>
          </p:cNvSpPr>
          <p:nvPr/>
        </p:nvSpPr>
        <p:spPr bwMode="gray">
          <a:xfrm>
            <a:off x="755650" y="1916113"/>
            <a:ext cx="7775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333399"/>
                </a:solidFill>
              </a:rPr>
              <a:t>Налоговый кодекс Российской Федерации</a:t>
            </a:r>
            <a:endParaRPr lang="en-US" sz="1600">
              <a:solidFill>
                <a:srgbClr val="333399"/>
              </a:solidFill>
            </a:endParaRPr>
          </a:p>
        </p:txBody>
      </p:sp>
      <p:grpSp>
        <p:nvGrpSpPr>
          <p:cNvPr id="56330" name="Group 14"/>
          <p:cNvGrpSpPr>
            <a:grpSpLocks/>
          </p:cNvGrpSpPr>
          <p:nvPr/>
        </p:nvGrpSpPr>
        <p:grpSpPr bwMode="auto">
          <a:xfrm>
            <a:off x="539750" y="981075"/>
            <a:ext cx="8093075" cy="714375"/>
            <a:chOff x="1344" y="1680"/>
            <a:chExt cx="2928" cy="448"/>
          </a:xfrm>
        </p:grpSpPr>
        <p:sp>
          <p:nvSpPr>
            <p:cNvPr id="5633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31" name="Text Box 13"/>
          <p:cNvSpPr txBox="1">
            <a:spLocks noChangeArrowheads="1"/>
          </p:cNvSpPr>
          <p:nvPr/>
        </p:nvSpPr>
        <p:spPr bwMode="gray">
          <a:xfrm>
            <a:off x="755650" y="1052513"/>
            <a:ext cx="75723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51A2"/>
                </a:solidFill>
              </a:rPr>
              <a:t>Бюджетный кодекс </a:t>
            </a:r>
            <a:r>
              <a:rPr lang="ru-RU" sz="1600">
                <a:solidFill>
                  <a:srgbClr val="333399"/>
                </a:solidFill>
              </a:rPr>
              <a:t>Российской</a:t>
            </a:r>
            <a:r>
              <a:rPr lang="ru-RU" sz="1600">
                <a:solidFill>
                  <a:srgbClr val="0051A2"/>
                </a:solidFill>
              </a:rPr>
              <a:t> Федерации</a:t>
            </a:r>
          </a:p>
          <a:p>
            <a:endParaRPr lang="en-US" sz="1600">
              <a:solidFill>
                <a:srgbClr val="0051A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23679" y="6534969"/>
            <a:ext cx="256801" cy="2616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100" b="1" dirty="0">
                <a:ln w="50800"/>
                <a:solidFill>
                  <a:srgbClr val="1D4775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3</a:t>
            </a:r>
            <a:endParaRPr lang="ru-RU" sz="1050" b="1" dirty="0">
              <a:ln w="50800"/>
              <a:solidFill>
                <a:srgbClr val="1D4775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grpSp>
        <p:nvGrpSpPr>
          <p:cNvPr id="56333" name="Group 14"/>
          <p:cNvGrpSpPr>
            <a:grpSpLocks/>
          </p:cNvGrpSpPr>
          <p:nvPr/>
        </p:nvGrpSpPr>
        <p:grpSpPr bwMode="auto">
          <a:xfrm>
            <a:off x="535780" y="4398169"/>
            <a:ext cx="8215313" cy="785812"/>
            <a:chOff x="1344" y="1680"/>
            <a:chExt cx="2928" cy="448"/>
          </a:xfrm>
        </p:grpSpPr>
        <p:sp>
          <p:nvSpPr>
            <p:cNvPr id="5633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600">
                  <a:solidFill>
                    <a:srgbClr val="333399"/>
                  </a:solidFill>
                </a:rPr>
                <a:t>Послание Президента Российской Федерации Федеральному Собранию РФ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25400" y="332656"/>
            <a:ext cx="9144000" cy="597666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Основные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задачи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бюджетной политики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2020-2022 годы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сохранение социальной направленности бюджета поселения;</a:t>
            </a: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приоритетности расходов бюджета  поселения;</a:t>
            </a: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эффективности бюджетных расходов;</a:t>
            </a: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реализации указов Президента Российской Федерации, направленных на решение неотложных  проблем социально-экономического развития  страны;</a:t>
            </a: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финансового контроля с целью его ориентации  на оценку эффективности бюджетных расходов;</a:t>
            </a:r>
          </a:p>
          <a:p>
            <a:pPr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 поддержания устойчивого  исполнения местных бюджетов.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публичности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 управления общественными финансами,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открытости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прозрачности бюджетного процесса  для граждан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3679" y="6534969"/>
            <a:ext cx="256801" cy="2616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100" b="1" dirty="0">
                <a:ln w="50800"/>
                <a:solidFill>
                  <a:srgbClr val="1D4775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3</a:t>
            </a:r>
            <a:endParaRPr lang="ru-RU" sz="1050" b="1" dirty="0">
              <a:ln w="50800"/>
              <a:solidFill>
                <a:srgbClr val="1D4775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/>
          </p:cNvSpPr>
          <p:nvPr>
            <p:ph type="title" idx="4294967295"/>
          </p:nvPr>
        </p:nvSpPr>
        <p:spPr>
          <a:xfrm>
            <a:off x="1066800" y="292100"/>
            <a:ext cx="8077200" cy="1384300"/>
          </a:xfrm>
        </p:spPr>
        <p:txBody>
          <a:bodyPr lIns="0" tIns="0" rIns="0" bIns="0" anchor="t">
            <a:spAutoFit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C00000"/>
                </a:solidFill>
              </a:rPr>
              <a:t>Основные параметры бюджета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err="1" smtClean="0">
                <a:solidFill>
                  <a:srgbClr val="C00000"/>
                </a:solidFill>
              </a:rPr>
              <a:t>Болдыревского</a:t>
            </a:r>
            <a:r>
              <a:rPr lang="ru-RU" sz="1800" b="1" dirty="0" smtClean="0">
                <a:solidFill>
                  <a:srgbClr val="C00000"/>
                </a:solidFill>
              </a:rPr>
              <a:t> сельского поселения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на 2020-2022 годы,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(тыс. руб.)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0469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1459156"/>
              </p:ext>
            </p:extLst>
          </p:nvPr>
        </p:nvGraphicFramePr>
        <p:xfrm>
          <a:off x="920750" y="1557338"/>
          <a:ext cx="6985000" cy="4566921"/>
        </p:xfrm>
        <a:graphic>
          <a:graphicData uri="http://schemas.openxmlformats.org/drawingml/2006/table">
            <a:tbl>
              <a:tblPr/>
              <a:tblGrid>
                <a:gridCol w="3009900"/>
                <a:gridCol w="1311275"/>
                <a:gridCol w="1368425"/>
                <a:gridCol w="1295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ДОХОДЫ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9912,3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7960,4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8079,3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5496,4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6226,5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4415,9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1800,6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1852,8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РАСХОДЫ: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10172,3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8260,4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8389,3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ДЕФИЦИТ (-)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-260,0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-300,0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-310,0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138" name="Rectangle 2"/>
          <p:cNvSpPr>
            <a:spLocks noGrp="1"/>
          </p:cNvSpPr>
          <p:nvPr>
            <p:ph type="title" idx="4294967295"/>
          </p:nvPr>
        </p:nvSpPr>
        <p:spPr>
          <a:xfrm>
            <a:off x="1058863" y="392113"/>
            <a:ext cx="8085137" cy="830262"/>
          </a:xfrm>
        </p:spPr>
        <p:txBody>
          <a:bodyPr lIns="0" tIns="0" rIns="0" bIns="0" anchor="t">
            <a:spAutoFit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003399"/>
                </a:solidFill>
              </a:rPr>
              <a:t/>
            </a:r>
            <a:br>
              <a:rPr lang="ru-RU" sz="1800" b="1" dirty="0" smtClean="0">
                <a:solidFill>
                  <a:srgbClr val="003399"/>
                </a:solidFill>
              </a:rPr>
            </a:br>
            <a:r>
              <a:rPr lang="ru-RU" sz="1800" b="1" dirty="0" smtClean="0">
                <a:solidFill>
                  <a:srgbClr val="333399"/>
                </a:solidFill>
              </a:rPr>
              <a:t>Структура налоговых и неналоговых доходов бюджета </a:t>
            </a:r>
            <a:r>
              <a:rPr lang="ru-RU" sz="1800" b="1" dirty="0" err="1" smtClean="0">
                <a:solidFill>
                  <a:srgbClr val="333399"/>
                </a:solidFill>
              </a:rPr>
              <a:t>Болдыревского</a:t>
            </a:r>
            <a:r>
              <a:rPr lang="ru-RU" sz="1800" b="1" dirty="0" smtClean="0">
                <a:solidFill>
                  <a:srgbClr val="333399"/>
                </a:solidFill>
              </a:rPr>
              <a:t> сельского  поселения  в динамике 2019-2022 гг., </a:t>
            </a:r>
            <a:r>
              <a:rPr lang="ru-RU" sz="1800" b="1" dirty="0" err="1" smtClean="0">
                <a:solidFill>
                  <a:srgbClr val="333399"/>
                </a:solidFill>
              </a:rPr>
              <a:t>тыс.руб</a:t>
            </a:r>
            <a:r>
              <a:rPr lang="ru-RU" sz="1800" b="1" dirty="0" smtClean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91147" name="Rectangle 3"/>
          <p:cNvSpPr>
            <a:spLocks noGrp="1"/>
          </p:cNvSpPr>
          <p:nvPr>
            <p:ph type="body" idx="4294967295"/>
          </p:nvPr>
        </p:nvSpPr>
        <p:spPr>
          <a:xfrm>
            <a:off x="0" y="1981200"/>
            <a:ext cx="8229600" cy="1071563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</p:txBody>
      </p:sp>
      <p:sp>
        <p:nvSpPr>
          <p:cNvPr id="911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1151" name="Object 15"/>
          <p:cNvGraphicFramePr>
            <a:graphicFrameLocks noChangeAspect="1"/>
          </p:cNvGraphicFramePr>
          <p:nvPr/>
        </p:nvGraphicFramePr>
        <p:xfrm>
          <a:off x="250825" y="1196975"/>
          <a:ext cx="7731125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Диаграмма" r:id="rId3" imgW="6458102" imgH="3476549" progId="MSGraph.Chart.8">
                  <p:embed/>
                </p:oleObj>
              </mc:Choice>
              <mc:Fallback>
                <p:oleObj name="Диаграмма" r:id="rId3" imgW="6458102" imgH="3476549" progId="MSGraph.Char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7731125" cy="415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9246"/>
              </p:ext>
            </p:extLst>
          </p:nvPr>
        </p:nvGraphicFramePr>
        <p:xfrm>
          <a:off x="661988" y="1751013"/>
          <a:ext cx="7889875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8013" cy="488950"/>
          </a:xfrm>
        </p:spPr>
        <p:txBody>
          <a:bodyPr lIns="0" tIns="0" rIns="0" bIns="0" anchor="t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</a:rPr>
              <a:t>Структура налоговых и неналоговых доходов бюджета поселения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2020 год</a:t>
            </a:r>
          </a:p>
        </p:txBody>
      </p:sp>
      <p:graphicFrame>
        <p:nvGraphicFramePr>
          <p:cNvPr id="254986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981200"/>
          <a:ext cx="31448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7" name="Диаграмма" r:id="rId3" imgW="6096090" imgH="4067280" progId="MSGraph.Chart.8">
                  <p:embed followColorScheme="full"/>
                </p:oleObj>
              </mc:Choice>
              <mc:Fallback>
                <p:oleObj name="Диаграмма" r:id="rId3" imgW="6096090" imgH="4067280" progId="MSGraph.Chart.8">
                  <p:embed followColorScheme="full"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3144838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46774"/>
              </p:ext>
            </p:extLst>
          </p:nvPr>
        </p:nvGraphicFramePr>
        <p:xfrm>
          <a:off x="1022350" y="1319213"/>
          <a:ext cx="7315200" cy="518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30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02" name="Rectangle 31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56003" name="Group 60"/>
          <p:cNvGrpSpPr>
            <a:grpSpLocks noChangeAspect="1"/>
          </p:cNvGrpSpPr>
          <p:nvPr/>
        </p:nvGrpSpPr>
        <p:grpSpPr bwMode="auto">
          <a:xfrm>
            <a:off x="539750" y="692150"/>
            <a:ext cx="7777163" cy="5013325"/>
            <a:chOff x="2536" y="1521"/>
            <a:chExt cx="7200" cy="4320"/>
          </a:xfrm>
        </p:grpSpPr>
        <p:sp>
          <p:nvSpPr>
            <p:cNvPr id="256004" name="AutoShape 61"/>
            <p:cNvSpPr>
              <a:spLocks noChangeAspect="1" noChangeArrowheads="1"/>
            </p:cNvSpPr>
            <p:nvPr/>
          </p:nvSpPr>
          <p:spPr bwMode="auto">
            <a:xfrm>
              <a:off x="2536" y="152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5" name="Rectangle 62"/>
            <p:cNvSpPr>
              <a:spLocks noChangeArrowheads="1"/>
            </p:cNvSpPr>
            <p:nvPr/>
          </p:nvSpPr>
          <p:spPr bwMode="auto">
            <a:xfrm>
              <a:off x="4089" y="1660"/>
              <a:ext cx="4518" cy="111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>
                  <a:solidFill>
                    <a:srgbClr val="993366"/>
                  </a:solidFill>
                  <a:latin typeface="Times New Roman" pitchFamily="18" charset="0"/>
                </a:rPr>
                <a:t>Налоговые доходы бюджета </a:t>
              </a:r>
              <a:r>
                <a:rPr lang="ru-RU" sz="2000" dirty="0" err="1" smtClean="0">
                  <a:solidFill>
                    <a:srgbClr val="993366"/>
                  </a:solidFill>
                  <a:latin typeface="Times New Roman" pitchFamily="18" charset="0"/>
                </a:rPr>
                <a:t>Болдыревского</a:t>
              </a:r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 сельского поселения</a:t>
              </a:r>
              <a:endParaRPr lang="ru-RU" sz="2000" dirty="0"/>
            </a:p>
          </p:txBody>
        </p:sp>
        <p:sp>
          <p:nvSpPr>
            <p:cNvPr id="256006" name="Rectangle 63"/>
            <p:cNvSpPr>
              <a:spLocks noChangeArrowheads="1"/>
            </p:cNvSpPr>
            <p:nvPr/>
          </p:nvSpPr>
          <p:spPr bwMode="auto">
            <a:xfrm>
              <a:off x="2536" y="3751"/>
              <a:ext cx="1835" cy="136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solidFill>
                    <a:srgbClr val="993366"/>
                  </a:solidFill>
                  <a:latin typeface="Times New Roman" pitchFamily="18" charset="0"/>
                </a:rPr>
                <a:t>Налог на доходы физических лиц</a:t>
              </a:r>
              <a:endParaRPr lang="ru-RU" sz="2000"/>
            </a:p>
          </p:txBody>
        </p:sp>
        <p:sp>
          <p:nvSpPr>
            <p:cNvPr id="256007" name="Rectangle 64"/>
            <p:cNvSpPr>
              <a:spLocks noChangeArrowheads="1"/>
            </p:cNvSpPr>
            <p:nvPr/>
          </p:nvSpPr>
          <p:spPr bwMode="auto">
            <a:xfrm>
              <a:off x="4654" y="3751"/>
              <a:ext cx="1553" cy="136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Налоги </a:t>
              </a:r>
              <a:r>
                <a:rPr lang="ru-RU" sz="2000" dirty="0">
                  <a:solidFill>
                    <a:srgbClr val="993366"/>
                  </a:solidFill>
                  <a:latin typeface="Times New Roman" pitchFamily="18" charset="0"/>
                </a:rPr>
                <a:t>на </a:t>
              </a:r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имущество (</a:t>
              </a:r>
              <a:r>
                <a:rPr lang="ru-RU" sz="1200" dirty="0" smtClean="0">
                  <a:solidFill>
                    <a:srgbClr val="993366"/>
                  </a:solidFill>
                  <a:latin typeface="Times New Roman" pitchFamily="18" charset="0"/>
                </a:rPr>
                <a:t>налог на имущество физических лиц, земельный налог)</a:t>
              </a:r>
              <a:endParaRPr lang="ru-RU" sz="1200" dirty="0"/>
            </a:p>
          </p:txBody>
        </p:sp>
        <p:sp>
          <p:nvSpPr>
            <p:cNvPr id="256008" name="Rectangle 65"/>
            <p:cNvSpPr>
              <a:spLocks noChangeArrowheads="1"/>
            </p:cNvSpPr>
            <p:nvPr/>
          </p:nvSpPr>
          <p:spPr bwMode="auto">
            <a:xfrm>
              <a:off x="6489" y="3751"/>
              <a:ext cx="1412" cy="136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Единый сельско-хозяйствен-</a:t>
              </a:r>
              <a:r>
                <a:rPr lang="ru-RU" sz="2000" dirty="0" err="1" smtClean="0">
                  <a:solidFill>
                    <a:srgbClr val="993366"/>
                  </a:solidFill>
                  <a:latin typeface="Times New Roman" pitchFamily="18" charset="0"/>
                </a:rPr>
                <a:t>ный</a:t>
              </a:r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 налог</a:t>
              </a:r>
              <a:endParaRPr lang="ru-RU" sz="2000" dirty="0"/>
            </a:p>
          </p:txBody>
        </p:sp>
        <p:sp>
          <p:nvSpPr>
            <p:cNvPr id="256009" name="Rectangle 66"/>
            <p:cNvSpPr>
              <a:spLocks noChangeArrowheads="1"/>
            </p:cNvSpPr>
            <p:nvPr/>
          </p:nvSpPr>
          <p:spPr bwMode="auto">
            <a:xfrm>
              <a:off x="8324" y="3751"/>
              <a:ext cx="1412" cy="136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 smtClean="0">
                  <a:solidFill>
                    <a:srgbClr val="993366"/>
                  </a:solidFill>
                  <a:latin typeface="Times New Roman" pitchFamily="18" charset="0"/>
                </a:rPr>
                <a:t>Государственная пошлина (</a:t>
              </a:r>
              <a:r>
                <a:rPr lang="ru-RU" sz="1100" dirty="0" smtClean="0">
                  <a:solidFill>
                    <a:srgbClr val="993366"/>
                  </a:solidFill>
                  <a:latin typeface="Times New Roman" pitchFamily="18" charset="0"/>
                </a:rPr>
                <a:t>за совершение нотариальных действий)</a:t>
              </a:r>
              <a:endParaRPr lang="ru-RU" sz="1100" dirty="0">
                <a:solidFill>
                  <a:srgbClr val="993366"/>
                </a:solidFill>
                <a:latin typeface="Times New Roman" pitchFamily="18" charset="0"/>
              </a:endParaRPr>
            </a:p>
            <a:p>
              <a:endParaRPr lang="ru-RU" sz="2000" dirty="0"/>
            </a:p>
          </p:txBody>
        </p:sp>
        <p:sp>
          <p:nvSpPr>
            <p:cNvPr id="256010" name="Line 67"/>
            <p:cNvSpPr>
              <a:spLocks noChangeShapeType="1"/>
            </p:cNvSpPr>
            <p:nvPr/>
          </p:nvSpPr>
          <p:spPr bwMode="auto">
            <a:xfrm flipV="1">
              <a:off x="3383" y="3472"/>
              <a:ext cx="0" cy="2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1" name="Line 68"/>
            <p:cNvSpPr>
              <a:spLocks noChangeShapeType="1"/>
            </p:cNvSpPr>
            <p:nvPr/>
          </p:nvSpPr>
          <p:spPr bwMode="auto">
            <a:xfrm>
              <a:off x="3383" y="3472"/>
              <a:ext cx="5506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2" name="Line 69"/>
            <p:cNvSpPr>
              <a:spLocks noChangeShapeType="1"/>
            </p:cNvSpPr>
            <p:nvPr/>
          </p:nvSpPr>
          <p:spPr bwMode="auto">
            <a:xfrm>
              <a:off x="8889" y="3472"/>
              <a:ext cx="0" cy="2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3" name="Line 70"/>
            <p:cNvSpPr>
              <a:spLocks noChangeShapeType="1"/>
            </p:cNvSpPr>
            <p:nvPr/>
          </p:nvSpPr>
          <p:spPr bwMode="auto">
            <a:xfrm>
              <a:off x="5642" y="3472"/>
              <a:ext cx="0" cy="2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4" name="Line 71"/>
            <p:cNvSpPr>
              <a:spLocks noChangeShapeType="1"/>
            </p:cNvSpPr>
            <p:nvPr/>
          </p:nvSpPr>
          <p:spPr bwMode="auto">
            <a:xfrm>
              <a:off x="7477" y="3472"/>
              <a:ext cx="0" cy="2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5" name="Line 72"/>
            <p:cNvSpPr>
              <a:spLocks noChangeShapeType="1"/>
            </p:cNvSpPr>
            <p:nvPr/>
          </p:nvSpPr>
          <p:spPr bwMode="auto">
            <a:xfrm>
              <a:off x="6348" y="2775"/>
              <a:ext cx="1" cy="6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9763970"/>
              </p:ext>
            </p:extLst>
          </p:nvPr>
        </p:nvGraphicFramePr>
        <p:xfrm>
          <a:off x="266548" y="480264"/>
          <a:ext cx="8590425" cy="603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398463"/>
            <a:ext cx="8077200" cy="974725"/>
          </a:xfrm>
        </p:spPr>
        <p:txBody>
          <a:bodyPr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3200">
                <a:solidFill>
                  <a:srgbClr val="003399"/>
                </a:solidFill>
              </a:rPr>
              <a:t>НДФЛ –доходный источник бюджета сельского поселения</a:t>
            </a:r>
          </a:p>
        </p:txBody>
      </p:sp>
      <p:sp>
        <p:nvSpPr>
          <p:cNvPr id="264194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512175" cy="4835525"/>
          </a:xfrm>
        </p:spPr>
        <p:txBody>
          <a:bodyPr lIns="0" tIns="0" rIns="0" bIns="0">
            <a:sp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/>
              <a:t>Доля налога на доходы физических лиц (НДФЛ) в бюджете поселения составляет </a:t>
            </a:r>
            <a:r>
              <a:rPr lang="ru-RU" sz="1800" dirty="0" smtClean="0"/>
              <a:t>9,9% </a:t>
            </a:r>
            <a:r>
              <a:rPr lang="ru-RU" sz="1800" dirty="0"/>
              <a:t>в общей сумме  налоговых и неналоговых доходов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/>
              <a:t>Объектом налогообложения по НДФЛ является доход, полученный физическим лицом за налоговый период.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/>
              <a:t>Ставки налога определены Налоговым кодексом РФ в размерах: 9%, 13%, 15%, 30%, 35%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/>
              <a:t>Ставка 13% - является общей и применяется во всех случаях, кроме ситуаций, для которых установлены другие виды ставок.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/>
              <a:t>Работодатель (налоговый агент) обязан: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1800" dirty="0"/>
              <a:t>Исчислить налог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1800" dirty="0"/>
              <a:t>Удержать налог с заработной платы работника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1800" dirty="0"/>
              <a:t>Уплатить исчисленную сумму налога в бюджет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4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4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4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4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4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4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4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4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4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4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4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4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41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/>
          </p:cNvSpPr>
          <p:nvPr>
            <p:ph type="title" idx="4294967295"/>
          </p:nvPr>
        </p:nvSpPr>
        <p:spPr>
          <a:xfrm>
            <a:off x="912813" y="381000"/>
            <a:ext cx="8231187" cy="609600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2000" dirty="0" smtClean="0">
                <a:solidFill>
                  <a:srgbClr val="3333CC"/>
                </a:solidFill>
              </a:rPr>
              <a:t>Динамика поступления налога на доходы физических лиц за период</a:t>
            </a:r>
            <a:br>
              <a:rPr lang="ru-RU" sz="2000" dirty="0" smtClean="0">
                <a:solidFill>
                  <a:srgbClr val="3333CC"/>
                </a:solidFill>
              </a:rPr>
            </a:br>
            <a:r>
              <a:rPr lang="ru-RU" sz="2000" dirty="0" smtClean="0">
                <a:solidFill>
                  <a:srgbClr val="3333CC"/>
                </a:solidFill>
              </a:rPr>
              <a:t> 2019-2022 годы, </a:t>
            </a:r>
            <a:r>
              <a:rPr lang="ru-RU" sz="2000" dirty="0" err="1" smtClean="0">
                <a:solidFill>
                  <a:srgbClr val="3333CC"/>
                </a:solidFill>
              </a:rPr>
              <a:t>тыс.руб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167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382000" cy="1071563"/>
          </a:xfrm>
        </p:spPr>
        <p:txBody>
          <a:bodyPr lIns="0" tIns="0" rIns="0" bIns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9217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43702"/>
              </p:ext>
            </p:extLst>
          </p:nvPr>
        </p:nvGraphicFramePr>
        <p:xfrm>
          <a:off x="-993775" y="1895475"/>
          <a:ext cx="10374313" cy="330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 idx="4294967295"/>
          </p:nvPr>
        </p:nvSpPr>
        <p:spPr>
          <a:xfrm>
            <a:off x="912813" y="381000"/>
            <a:ext cx="8231187" cy="304800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CC"/>
                </a:solidFill>
              </a:rPr>
              <a:t>Единый сельскохозяйственный налог, </a:t>
            </a:r>
            <a:r>
              <a:rPr lang="ru-RU" sz="2000" b="1" dirty="0" err="1">
                <a:solidFill>
                  <a:srgbClr val="3333CC"/>
                </a:solidFill>
              </a:rPr>
              <a:t>тыс.руб</a:t>
            </a:r>
            <a:r>
              <a:rPr lang="ru-RU" sz="2000" b="1" dirty="0"/>
              <a:t>.</a:t>
            </a: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1" name="Диаграмма" r:id="rId3" imgW="6096090" imgH="4067280" progId="MSGraph.Chart.8">
                  <p:embed followColorScheme="full"/>
                </p:oleObj>
              </mc:Choice>
              <mc:Fallback>
                <p:oleObj name="Диаграмма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28506"/>
              </p:ext>
            </p:extLst>
          </p:nvPr>
        </p:nvGraphicFramePr>
        <p:xfrm>
          <a:off x="950913" y="1679575"/>
          <a:ext cx="7394575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8118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879475" y="-1403350"/>
            <a:ext cx="7989888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755650" y="1070750"/>
            <a:ext cx="7993063" cy="529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685800"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latin typeface="Times New Roman" pitchFamily="18" charset="0"/>
              </a:rPr>
              <a:t>Уважаемые жители </a:t>
            </a:r>
            <a:r>
              <a:rPr lang="ru-RU" sz="1400" b="1" dirty="0" err="1" smtClean="0">
                <a:latin typeface="Times New Roman" pitchFamily="18" charset="0"/>
              </a:rPr>
              <a:t>Болдыревского</a:t>
            </a:r>
            <a:r>
              <a:rPr lang="ru-RU" sz="1400" b="1" dirty="0" smtClean="0">
                <a:latin typeface="Times New Roman" pitchFamily="18" charset="0"/>
              </a:rPr>
              <a:t> сельского поселения!</a:t>
            </a:r>
            <a:endParaRPr lang="ru-RU" sz="1400" b="1" dirty="0">
              <a:latin typeface="Times New Roman" pitchFamily="18" charset="0"/>
            </a:endParaRP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err="1" smtClean="0">
                <a:latin typeface="Times New Roman" pitchFamily="18" charset="0"/>
              </a:rPr>
              <a:t>Болдыревское</a:t>
            </a:r>
            <a:r>
              <a:rPr lang="ru-RU" sz="1200" b="1" dirty="0" smtClean="0">
                <a:latin typeface="Times New Roman" pitchFamily="18" charset="0"/>
              </a:rPr>
              <a:t> сельское </a:t>
            </a:r>
            <a:r>
              <a:rPr lang="ru-RU" sz="1200" b="1" dirty="0">
                <a:latin typeface="Times New Roman" pitchFamily="18" charset="0"/>
              </a:rPr>
              <a:t>поселения </a:t>
            </a:r>
            <a:r>
              <a:rPr lang="ru-RU" sz="1200" b="1" dirty="0" smtClean="0">
                <a:latin typeface="Times New Roman" pitchFamily="18" charset="0"/>
              </a:rPr>
              <a:t>-  </a:t>
            </a:r>
            <a:r>
              <a:rPr lang="ru-RU" sz="1200" b="1" dirty="0">
                <a:latin typeface="Times New Roman" pitchFamily="18" charset="0"/>
              </a:rPr>
              <a:t>это наша малая Родина, место, в котором мы живем, создаем свои семьи, растим детей. Наш район  и поселение имеет яркую судьбу  и славную историю, в нем живут трудолюбивые и небезразличные люди. Благодаря им район и поселение развивается: благоустраивается территория, ремонтируются и реконструируются объекты социальной сферы, зарождаются новые замечательные традиции. </a:t>
            </a: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В условиях реализации основных направлений деятельности </a:t>
            </a:r>
            <a:r>
              <a:rPr lang="ru-RU" sz="1200" b="1" dirty="0" smtClean="0">
                <a:latin typeface="Times New Roman" pitchFamily="18" charset="0"/>
              </a:rPr>
              <a:t>Администрации </a:t>
            </a:r>
            <a:r>
              <a:rPr lang="ru-RU" sz="1200" b="1" dirty="0" err="1" smtClean="0">
                <a:latin typeface="Times New Roman" pitchFamily="18" charset="0"/>
              </a:rPr>
              <a:t>Болдыревского</a:t>
            </a:r>
            <a:r>
              <a:rPr lang="ru-RU" sz="1200" b="1" dirty="0" smtClean="0">
                <a:latin typeface="Times New Roman" pitchFamily="18" charset="0"/>
              </a:rPr>
              <a:t> сельского поселения, </a:t>
            </a:r>
            <a:r>
              <a:rPr lang="ru-RU" sz="1200" b="1" dirty="0">
                <a:latin typeface="Times New Roman" pitchFamily="18" charset="0"/>
              </a:rPr>
              <a:t>внедрения программно-целевого планирования бюджета требуется повышение качества стратегического управления муниципальными финансами.  </a:t>
            </a: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Бюджет поселения утвержден на три года, что позволяет с большей уверенностью смотреть в будущее.</a:t>
            </a:r>
            <a:r>
              <a:rPr lang="ru-RU" sz="1200" dirty="0">
                <a:latin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</a:rPr>
              <a:t>При формировании главного финансового документа на </a:t>
            </a:r>
            <a:r>
              <a:rPr lang="ru-RU" sz="1200" b="1" dirty="0" smtClean="0">
                <a:latin typeface="Times New Roman" pitchFamily="18" charset="0"/>
              </a:rPr>
              <a:t>2020 </a:t>
            </a:r>
            <a:r>
              <a:rPr lang="ru-RU" sz="1200" b="1" dirty="0">
                <a:latin typeface="Times New Roman" pitchFamily="18" charset="0"/>
              </a:rPr>
              <a:t>год и плановый период </a:t>
            </a:r>
            <a:r>
              <a:rPr lang="ru-RU" sz="1200" b="1" dirty="0" smtClean="0">
                <a:latin typeface="Times New Roman" pitchFamily="18" charset="0"/>
              </a:rPr>
              <a:t>2021 </a:t>
            </a:r>
            <a:r>
              <a:rPr lang="ru-RU" sz="1200" b="1" dirty="0">
                <a:latin typeface="Times New Roman" pitchFamily="18" charset="0"/>
              </a:rPr>
              <a:t>и </a:t>
            </a:r>
            <a:r>
              <a:rPr lang="ru-RU" sz="1200" b="1" dirty="0" smtClean="0">
                <a:latin typeface="Times New Roman" pitchFamily="18" charset="0"/>
              </a:rPr>
              <a:t>2022 </a:t>
            </a:r>
            <a:r>
              <a:rPr lang="ru-RU" sz="1200" b="1" dirty="0">
                <a:latin typeface="Times New Roman" pitchFamily="18" charset="0"/>
              </a:rPr>
              <a:t>годов </a:t>
            </a:r>
            <a:r>
              <a:rPr lang="ru-RU" sz="1200" b="1" dirty="0" smtClean="0">
                <a:latin typeface="Times New Roman" pitchFamily="18" charset="0"/>
              </a:rPr>
              <a:t>Администрация </a:t>
            </a:r>
            <a:r>
              <a:rPr lang="ru-RU" sz="1200" b="1" dirty="0" err="1" smtClean="0">
                <a:latin typeface="Times New Roman" pitchFamily="18" charset="0"/>
              </a:rPr>
              <a:t>Болдыревского</a:t>
            </a:r>
            <a:r>
              <a:rPr lang="ru-RU" sz="1200" b="1" dirty="0" smtClean="0">
                <a:latin typeface="Times New Roman" pitchFamily="18" charset="0"/>
              </a:rPr>
              <a:t> сельского </a:t>
            </a:r>
            <a:r>
              <a:rPr lang="ru-RU" sz="1200" b="1" dirty="0">
                <a:latin typeface="Times New Roman" pitchFamily="18" charset="0"/>
              </a:rPr>
              <a:t>поселения </a:t>
            </a:r>
            <a:r>
              <a:rPr lang="ru-RU" sz="1200" b="1" dirty="0" smtClean="0">
                <a:latin typeface="Times New Roman" pitchFamily="18" charset="0"/>
              </a:rPr>
              <a:t>старалась </a:t>
            </a:r>
            <a:r>
              <a:rPr lang="ru-RU" sz="1200" b="1" dirty="0">
                <a:latin typeface="Times New Roman" pitchFamily="18" charset="0"/>
              </a:rPr>
              <a:t>сохранить главный принцип – расходы должны быть ориентированы на конечный результат.</a:t>
            </a: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Одно из важных условий успешного развития нашего поселения – открытость и доступность бюджета, поэтому </a:t>
            </a:r>
            <a:r>
              <a:rPr lang="ru-RU" sz="1200" b="1" dirty="0" smtClean="0">
                <a:latin typeface="Times New Roman" pitchFamily="18" charset="0"/>
              </a:rPr>
              <a:t>Администрация </a:t>
            </a:r>
            <a:r>
              <a:rPr lang="ru-RU" sz="1200" b="1" dirty="0" err="1" smtClean="0">
                <a:latin typeface="Times New Roman" pitchFamily="18" charset="0"/>
              </a:rPr>
              <a:t>Болдыревского</a:t>
            </a:r>
            <a:r>
              <a:rPr lang="ru-RU" sz="1200" b="1" dirty="0" smtClean="0">
                <a:latin typeface="Times New Roman" pitchFamily="18" charset="0"/>
              </a:rPr>
              <a:t> сельского поселения </a:t>
            </a:r>
            <a:r>
              <a:rPr lang="ru-RU" sz="1200" b="1" dirty="0">
                <a:latin typeface="Times New Roman" pitchFamily="18" charset="0"/>
              </a:rPr>
              <a:t>хотела бы информировать вас о проводимой бюджетной политике на </a:t>
            </a:r>
            <a:r>
              <a:rPr lang="ru-RU" sz="1200" b="1" dirty="0" smtClean="0">
                <a:latin typeface="Times New Roman" pitchFamily="18" charset="0"/>
              </a:rPr>
              <a:t>территории </a:t>
            </a:r>
            <a:r>
              <a:rPr lang="ru-RU" sz="1200" b="1" dirty="0" err="1" smtClean="0">
                <a:latin typeface="Times New Roman" pitchFamily="18" charset="0"/>
              </a:rPr>
              <a:t>Болдыревского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</a:rPr>
              <a:t>сельского </a:t>
            </a:r>
            <a:r>
              <a:rPr lang="ru-RU" sz="1200" b="1" dirty="0" smtClean="0">
                <a:latin typeface="Times New Roman" pitchFamily="18" charset="0"/>
              </a:rPr>
              <a:t>поселения. </a:t>
            </a:r>
            <a:endParaRPr lang="ru-RU" sz="1200" b="1" dirty="0">
              <a:latin typeface="Times New Roman" pitchFamily="18" charset="0"/>
            </a:endParaRP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Надеемся, что размещенная информация даст вам возможность составить  представление о направлениях расходования бюджетных средств, сделать выводы об эффективности расходов и целевом использовании средств. Каждый житель района и поселения теперь  имеет возможность получить информацию о том, сколько </a:t>
            </a:r>
            <a:r>
              <a:rPr lang="ru-RU" sz="1200" b="1" dirty="0" err="1" smtClean="0">
                <a:latin typeface="Times New Roman" pitchFamily="18" charset="0"/>
              </a:rPr>
              <a:t>Болдыревское</a:t>
            </a:r>
            <a:r>
              <a:rPr lang="ru-RU" sz="1200" b="1" dirty="0" smtClean="0">
                <a:latin typeface="Times New Roman" pitchFamily="18" charset="0"/>
              </a:rPr>
              <a:t> сельское </a:t>
            </a:r>
            <a:r>
              <a:rPr lang="ru-RU" sz="1200" b="1" dirty="0">
                <a:latin typeface="Times New Roman" pitchFamily="18" charset="0"/>
              </a:rPr>
              <a:t>поселение </a:t>
            </a:r>
            <a:r>
              <a:rPr lang="ru-RU" sz="1200" b="1" dirty="0" smtClean="0">
                <a:latin typeface="Times New Roman" pitchFamily="18" charset="0"/>
              </a:rPr>
              <a:t>получает </a:t>
            </a:r>
            <a:r>
              <a:rPr lang="ru-RU" sz="1200" b="1" dirty="0">
                <a:latin typeface="Times New Roman" pitchFamily="18" charset="0"/>
              </a:rPr>
              <a:t>доходов,  сколько и куда тратит. Вовлечение населения в бюджетный процесс придаст  ему еще большую открытость и прозрачность. 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как в формировании бюджета, так и  в его исполнении. </a:t>
            </a:r>
          </a:p>
          <a:p>
            <a:pPr indent="68580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                               Надеюсь на плодотворное сотрудничество!</a:t>
            </a:r>
          </a:p>
          <a:p>
            <a:pPr indent="685800"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err="1" smtClean="0">
                <a:latin typeface="Times New Roman" pitchFamily="18" charset="0"/>
              </a:rPr>
              <a:t>А.В.Говоров</a:t>
            </a:r>
            <a:r>
              <a:rPr lang="ru-RU" sz="1200" b="1" dirty="0" smtClean="0">
                <a:latin typeface="Times New Roman" pitchFamily="18" charset="0"/>
              </a:rPr>
              <a:t>,</a:t>
            </a:r>
            <a:endParaRPr lang="ru-RU" sz="1200" b="1" dirty="0">
              <a:latin typeface="Times New Roman" pitchFamily="18" charset="0"/>
            </a:endParaRPr>
          </a:p>
          <a:p>
            <a:pPr indent="685800"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>
                <a:latin typeface="Times New Roman" pitchFamily="18" charset="0"/>
              </a:rPr>
              <a:t>  Глава </a:t>
            </a:r>
            <a:r>
              <a:rPr lang="ru-RU" sz="1200" b="1" dirty="0" smtClean="0">
                <a:latin typeface="Times New Roman" pitchFamily="18" charset="0"/>
              </a:rPr>
              <a:t>Администрации </a:t>
            </a:r>
            <a:r>
              <a:rPr lang="ru-RU" sz="1200" b="1" dirty="0" err="1" smtClean="0">
                <a:latin typeface="Times New Roman" pitchFamily="18" charset="0"/>
              </a:rPr>
              <a:t>Болдыревского</a:t>
            </a:r>
            <a:r>
              <a:rPr lang="ru-RU" sz="1200" b="1" dirty="0" smtClean="0">
                <a:latin typeface="Times New Roman" pitchFamily="18" charset="0"/>
              </a:rPr>
              <a:t> сельского </a:t>
            </a:r>
            <a:endParaRPr lang="ru-RU" sz="1200" b="1" dirty="0">
              <a:latin typeface="Times New Roman" pitchFamily="18" charset="0"/>
            </a:endParaRPr>
          </a:p>
          <a:p>
            <a:pPr indent="685800"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latin typeface="Times New Roman" pitchFamily="18" charset="0"/>
              </a:rPr>
              <a:t>поселения </a:t>
            </a:r>
            <a:endParaRPr lang="ru-RU" sz="1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>
          <a:xfrm>
            <a:off x="912813" y="381000"/>
            <a:ext cx="8231187" cy="304800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3333CC"/>
                </a:solidFill>
              </a:rPr>
              <a:t>Налог на </a:t>
            </a:r>
            <a:r>
              <a:rPr lang="ru-RU" sz="2000" dirty="0" smtClean="0">
                <a:solidFill>
                  <a:srgbClr val="3333CC"/>
                </a:solidFill>
              </a:rPr>
              <a:t>имущество физических лиц, </a:t>
            </a:r>
            <a:r>
              <a:rPr lang="ru-RU" sz="2000" dirty="0" err="1">
                <a:solidFill>
                  <a:srgbClr val="3333CC"/>
                </a:solidFill>
              </a:rPr>
              <a:t>тыс.руб</a:t>
            </a:r>
            <a:r>
              <a:rPr lang="ru-RU" sz="2000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28105"/>
              </p:ext>
            </p:extLst>
          </p:nvPr>
        </p:nvGraphicFramePr>
        <p:xfrm>
          <a:off x="877888" y="1103313"/>
          <a:ext cx="6956425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703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>
          <a:xfrm>
            <a:off x="944563" y="400050"/>
            <a:ext cx="8199437" cy="304800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CC"/>
                </a:solidFill>
              </a:rPr>
              <a:t>Земельный  налог, тыс</a:t>
            </a:r>
            <a:r>
              <a:rPr lang="ru-RU" sz="2000" b="1" dirty="0" smtClean="0">
                <a:solidFill>
                  <a:srgbClr val="3333CC"/>
                </a:solidFill>
              </a:rPr>
              <a:t>. руб</a:t>
            </a:r>
            <a:r>
              <a:rPr lang="ru-RU" sz="2000" b="1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0207"/>
              </p:ext>
            </p:extLst>
          </p:nvPr>
        </p:nvGraphicFramePr>
        <p:xfrm>
          <a:off x="1022350" y="1463675"/>
          <a:ext cx="6956425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/>
          </p:cNvSpPr>
          <p:nvPr>
            <p:ph type="title" idx="4294967295"/>
          </p:nvPr>
        </p:nvSpPr>
        <p:spPr>
          <a:xfrm>
            <a:off x="912813" y="381000"/>
            <a:ext cx="8231187" cy="304800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CC"/>
                </a:solidFill>
              </a:rPr>
              <a:t>Государственная пошлина, </a:t>
            </a:r>
            <a:r>
              <a:rPr lang="ru-RU" sz="2000" b="1" dirty="0" err="1">
                <a:solidFill>
                  <a:srgbClr val="3333CC"/>
                </a:solidFill>
              </a:rPr>
              <a:t>тыс.руб</a:t>
            </a:r>
            <a:r>
              <a:rPr lang="ru-RU" sz="2000" b="1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86532"/>
              </p:ext>
            </p:extLst>
          </p:nvPr>
        </p:nvGraphicFramePr>
        <p:xfrm>
          <a:off x="1023938" y="1109663"/>
          <a:ext cx="6705600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8353425" cy="554038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3333CC"/>
                </a:solidFill>
              </a:rPr>
              <a:t>Доходы от использования имущества, находящегося в государственной </a:t>
            </a:r>
            <a:br>
              <a:rPr lang="ru-RU" sz="1800" b="1" dirty="0">
                <a:solidFill>
                  <a:srgbClr val="3333CC"/>
                </a:solidFill>
              </a:rPr>
            </a:br>
            <a:r>
              <a:rPr lang="ru-RU" sz="1800" b="1" dirty="0" smtClean="0">
                <a:solidFill>
                  <a:srgbClr val="3333CC"/>
                </a:solidFill>
              </a:rPr>
              <a:t>и муниципальной </a:t>
            </a:r>
            <a:r>
              <a:rPr lang="ru-RU" sz="1800" b="1" dirty="0">
                <a:solidFill>
                  <a:srgbClr val="3333CC"/>
                </a:solidFill>
              </a:rPr>
              <a:t>собственности, </a:t>
            </a:r>
            <a:r>
              <a:rPr lang="ru-RU" sz="1800" b="1" dirty="0" smtClean="0">
                <a:solidFill>
                  <a:srgbClr val="3333CC"/>
                </a:solidFill>
              </a:rPr>
              <a:t> </a:t>
            </a:r>
            <a:r>
              <a:rPr lang="ru-RU" sz="1800" b="1" dirty="0" err="1" smtClean="0">
                <a:solidFill>
                  <a:srgbClr val="3333CC"/>
                </a:solidFill>
              </a:rPr>
              <a:t>тыс.руб</a:t>
            </a:r>
            <a:r>
              <a:rPr lang="ru-RU" sz="1800" b="1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66808"/>
              </p:ext>
            </p:extLst>
          </p:nvPr>
        </p:nvGraphicFramePr>
        <p:xfrm>
          <a:off x="1238250" y="1535113"/>
          <a:ext cx="7175500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8353425" cy="276225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3333CC"/>
                </a:solidFill>
              </a:rPr>
              <a:t>Прочие неналоговые доходы,  </a:t>
            </a:r>
            <a:r>
              <a:rPr lang="ru-RU" sz="1800" b="1" dirty="0" err="1" smtClean="0">
                <a:solidFill>
                  <a:srgbClr val="3333CC"/>
                </a:solidFill>
              </a:rPr>
              <a:t>тыс.руб</a:t>
            </a:r>
            <a:r>
              <a:rPr lang="ru-RU" sz="1800" b="1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52128"/>
              </p:ext>
            </p:extLst>
          </p:nvPr>
        </p:nvGraphicFramePr>
        <p:xfrm>
          <a:off x="1238250" y="1535113"/>
          <a:ext cx="7175500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701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/>
          </p:cNvSpPr>
          <p:nvPr>
            <p:ph type="title" idx="4294967295"/>
          </p:nvPr>
        </p:nvSpPr>
        <p:spPr>
          <a:xfrm>
            <a:off x="1063625" y="404813"/>
            <a:ext cx="8080375" cy="923330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Безвозмездные поступления от других бюджетов бюджетной системы Российской Федерации в 2019-2022 годах, тыс. руб.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67343" name="Group 7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0749077"/>
              </p:ext>
            </p:extLst>
          </p:nvPr>
        </p:nvGraphicFramePr>
        <p:xfrm>
          <a:off x="0" y="1530350"/>
          <a:ext cx="9059863" cy="4695299"/>
        </p:xfrm>
        <a:graphic>
          <a:graphicData uri="http://schemas.openxmlformats.org/drawingml/2006/table">
            <a:tbl>
              <a:tblPr/>
              <a:tblGrid>
                <a:gridCol w="1619250"/>
                <a:gridCol w="1152550"/>
                <a:gridCol w="1079475"/>
                <a:gridCol w="1009650"/>
                <a:gridCol w="1079500"/>
                <a:gridCol w="1009650"/>
                <a:gridCol w="1028700"/>
                <a:gridCol w="1081088"/>
              </a:tblGrid>
              <a:tr h="417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(уточненный бюдже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т)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+/-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+/-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+/- к предыдущему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Безвозмездные поступления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5404,5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4415,9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1800,6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-2615,3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1852,8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Дотации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4349,8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4334,3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1717,5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-2616,8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1764,6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Иные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межбюджет-ные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-971,2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912813" y="381000"/>
            <a:ext cx="8231187" cy="615553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2000" dirty="0" smtClean="0"/>
              <a:t>Расходы бюджета </a:t>
            </a:r>
            <a:r>
              <a:rPr lang="ru-RU" sz="2000" dirty="0" err="1" smtClean="0"/>
              <a:t>Болдыревского</a:t>
            </a:r>
            <a:r>
              <a:rPr lang="ru-RU" sz="2000" dirty="0" smtClean="0"/>
              <a:t> сельского поселения</a:t>
            </a:r>
            <a:br>
              <a:rPr lang="ru-RU" sz="2000" dirty="0" smtClean="0"/>
            </a:br>
            <a:r>
              <a:rPr lang="ru-RU" sz="2000" dirty="0" smtClean="0"/>
              <a:t> в 2019-2022 годах,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99473"/>
              </p:ext>
            </p:extLst>
          </p:nvPr>
        </p:nvGraphicFramePr>
        <p:xfrm>
          <a:off x="301625" y="1392238"/>
          <a:ext cx="8251825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3175"/>
            <a:ext cx="9144000" cy="9842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Структура расходов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бюджета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Болдыревского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сельского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поселения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году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7611" y="6534969"/>
            <a:ext cx="328937" cy="2616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100" b="1" dirty="0">
                <a:ln w="50800"/>
                <a:solidFill>
                  <a:srgbClr val="1D4775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21</a:t>
            </a:r>
            <a:endParaRPr lang="ru-RU" sz="1050" b="1" dirty="0">
              <a:ln w="50800"/>
              <a:solidFill>
                <a:srgbClr val="1D4775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2414" name="Rectangle 28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53068"/>
              </p:ext>
            </p:extLst>
          </p:nvPr>
        </p:nvGraphicFramePr>
        <p:xfrm>
          <a:off x="301625" y="1031875"/>
          <a:ext cx="788035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6307" y="620688"/>
            <a:ext cx="822960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«Общегосударственные вопросы» в 2019-2022 </a:t>
            </a:r>
            <a:r>
              <a:rPr lang="ru-RU" sz="1800" dirty="0" err="1" smtClean="0">
                <a:solidFill>
                  <a:srgbClr val="7030A0"/>
                </a:solidFill>
              </a:rPr>
              <a:t>годах,тыс.руб</a:t>
            </a:r>
            <a:r>
              <a:rPr lang="ru-RU" sz="1800" dirty="0" smtClean="0"/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33740"/>
              </p:ext>
            </p:extLst>
          </p:nvPr>
        </p:nvGraphicFramePr>
        <p:xfrm>
          <a:off x="301625" y="1391568"/>
          <a:ext cx="8185150" cy="4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 по разделу «Национальная оборона»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85765"/>
              </p:ext>
            </p:extLst>
          </p:nvPr>
        </p:nvGraphicFramePr>
        <p:xfrm>
          <a:off x="374328" y="1391568"/>
          <a:ext cx="810895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09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>
          <a:xfrm>
            <a:off x="0" y="382588"/>
            <a:ext cx="8226425" cy="48260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3100" b="1">
                <a:latin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259075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8382000" cy="3440113"/>
          </a:xfrm>
        </p:spPr>
        <p:txBody>
          <a:bodyPr lIns="0" tIns="0" rIns="0" bIns="0">
            <a:spAutoFit/>
          </a:bodyPr>
          <a:lstStyle/>
          <a:p>
            <a:pPr algn="just" eaLnBrk="1" hangingPunct="1">
              <a:lnSpc>
                <a:spcPct val="80000"/>
              </a:lnSpc>
              <a:buClr>
                <a:srgbClr val="90C6F6"/>
              </a:buCl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БЮДЖЕТ ДЛЯ ГРАЖДАН – это документ (аналитический материал), разрабатываемый и публикуемый в открытом доступе, предназначенный для жителей, не обладающих специальными знаниями в сфере бюджетного законодательства, который в доступной форме знакомит с основными целями и приоритетными направлениями, с характеристиками бюджета и результатами его исполнения.</a:t>
            </a:r>
          </a:p>
          <a:p>
            <a:pPr algn="just" eaLnBrk="1" hangingPunct="1">
              <a:lnSpc>
                <a:spcPct val="80000"/>
              </a:lnSpc>
              <a:buClr>
                <a:srgbClr val="90C6F6"/>
              </a:buCl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</a:rPr>
              <a:t>В представленной  информации   отражены положения  бюджета поселения  на предстоящие три года: 2020 год и плановый период 2021-2022 годов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rgbClr val="90C6F6"/>
              </a:buClr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8186738" y="5616575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ru-RU">
              <a:latin typeface="Calibri" pitchFamily="34" charset="0"/>
            </a:endParaRPr>
          </a:p>
        </p:txBody>
      </p:sp>
      <p:pic>
        <p:nvPicPr>
          <p:cNvPr id="49156" name="Picture 6" descr="меш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05263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59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1058863" y="392113"/>
            <a:ext cx="8085137" cy="823912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«Национальная безопасность и правоохранительная деятельность»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98649"/>
              </p:ext>
            </p:extLst>
          </p:nvPr>
        </p:nvGraphicFramePr>
        <p:xfrm>
          <a:off x="230188" y="1535113"/>
          <a:ext cx="810895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847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1058863" y="392113"/>
            <a:ext cx="8085137" cy="823912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«Национальная экономика»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34435"/>
              </p:ext>
            </p:extLst>
          </p:nvPr>
        </p:nvGraphicFramePr>
        <p:xfrm>
          <a:off x="590550" y="1392238"/>
          <a:ext cx="7823200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428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«Жилищно-коммунальное хозяйство»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07289"/>
              </p:ext>
            </p:extLst>
          </p:nvPr>
        </p:nvGraphicFramePr>
        <p:xfrm>
          <a:off x="230188" y="1176338"/>
          <a:ext cx="826135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1085850" y="407988"/>
            <a:ext cx="805815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«Культура, кинематография»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29984"/>
              </p:ext>
            </p:extLst>
          </p:nvPr>
        </p:nvGraphicFramePr>
        <p:xfrm>
          <a:off x="230188" y="1463675"/>
          <a:ext cx="8175625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915988" y="382588"/>
            <a:ext cx="8228012" cy="609600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20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20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2000" dirty="0" smtClean="0">
                <a:solidFill>
                  <a:srgbClr val="7030A0"/>
                </a:solidFill>
              </a:rPr>
              <a:t> сельского поселения по разделу «Образование» в 2019-2022 </a:t>
            </a:r>
            <a:r>
              <a:rPr lang="ru-RU" sz="2000" dirty="0" err="1" smtClean="0">
                <a:solidFill>
                  <a:srgbClr val="7030A0"/>
                </a:solidFill>
              </a:rPr>
              <a:t>годах,тыс.руб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749698"/>
              </p:ext>
            </p:extLst>
          </p:nvPr>
        </p:nvGraphicFramePr>
        <p:xfrm>
          <a:off x="301625" y="1340768"/>
          <a:ext cx="7823200" cy="423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«Социальная политика»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95838"/>
              </p:ext>
            </p:extLst>
          </p:nvPr>
        </p:nvGraphicFramePr>
        <p:xfrm>
          <a:off x="230188" y="1176338"/>
          <a:ext cx="8042275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54927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800" dirty="0" err="1" smtClean="0">
                <a:solidFill>
                  <a:srgbClr val="7030A0"/>
                </a:solidFill>
              </a:rPr>
              <a:t>Болдыревского</a:t>
            </a:r>
            <a:r>
              <a:rPr lang="ru-RU" sz="1800" dirty="0" smtClean="0">
                <a:solidFill>
                  <a:srgbClr val="7030A0"/>
                </a:solidFill>
              </a:rPr>
              <a:t> сельского поселения по разделу «Физическая культура и спорт» в 2019-2022 годах, </a:t>
            </a:r>
            <a:r>
              <a:rPr lang="ru-RU" sz="1800" dirty="0" err="1" smtClean="0">
                <a:solidFill>
                  <a:srgbClr val="7030A0"/>
                </a:solidFill>
              </a:rPr>
              <a:t>тыс.руб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77307"/>
              </p:ext>
            </p:extLst>
          </p:nvPr>
        </p:nvGraphicFramePr>
        <p:xfrm>
          <a:off x="374650" y="1392238"/>
          <a:ext cx="8042275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3175"/>
            <a:ext cx="9144000" cy="9112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Доля программных расходов в общем объеме расходов, финансируемых за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счет  средств бюджета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Болдыревского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сельского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поселения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 2019-2020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году.</a:t>
            </a:r>
          </a:p>
          <a:p>
            <a:pPr algn="ctr"/>
            <a:r>
              <a:rPr lang="ru-RU" sz="2000" b="1" dirty="0" smtClean="0">
                <a:solidFill>
                  <a:srgbClr val="1F330B"/>
                </a:solidFill>
                <a:latin typeface="Arial Black" pitchFamily="34" charset="0"/>
              </a:rPr>
              <a:t>2019 </a:t>
            </a:r>
            <a:r>
              <a:rPr lang="ru-RU" sz="2000" b="1" dirty="0">
                <a:solidFill>
                  <a:srgbClr val="1F330B"/>
                </a:solidFill>
                <a:latin typeface="Arial Black" pitchFamily="34" charset="0"/>
              </a:rPr>
              <a:t>год                                      </a:t>
            </a:r>
            <a:r>
              <a:rPr lang="ru-RU" sz="2000" b="1" dirty="0" smtClean="0">
                <a:solidFill>
                  <a:srgbClr val="1F330B"/>
                </a:solidFill>
                <a:latin typeface="Arial Black" pitchFamily="34" charset="0"/>
              </a:rPr>
              <a:t>2020 </a:t>
            </a:r>
            <a:r>
              <a:rPr lang="ru-RU" sz="2000" b="1" dirty="0">
                <a:solidFill>
                  <a:srgbClr val="1F330B"/>
                </a:solidFill>
                <a:latin typeface="Arial Black" pitchFamily="34" charset="0"/>
              </a:rPr>
              <a:t>год</a:t>
            </a:r>
          </a:p>
        </p:txBody>
      </p:sp>
      <p:sp>
        <p:nvSpPr>
          <p:cNvPr id="104478" name="Прямоугольник 4"/>
          <p:cNvSpPr>
            <a:spLocks noChangeArrowheads="1"/>
          </p:cNvSpPr>
          <p:nvPr/>
        </p:nvSpPr>
        <p:spPr bwMode="auto">
          <a:xfrm>
            <a:off x="395288" y="5445125"/>
            <a:ext cx="4176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51A2"/>
                </a:solidFill>
              </a:rPr>
              <a:t>Доля программных расходов в расходах поселения в </a:t>
            </a:r>
            <a:r>
              <a:rPr lang="ru-RU" sz="1600" b="1" dirty="0" smtClean="0">
                <a:solidFill>
                  <a:srgbClr val="0051A2"/>
                </a:solidFill>
              </a:rPr>
              <a:t>2019 </a:t>
            </a:r>
            <a:r>
              <a:rPr lang="ru-RU" sz="1600" b="1" dirty="0">
                <a:solidFill>
                  <a:srgbClr val="0051A2"/>
                </a:solidFill>
              </a:rPr>
              <a:t>году – </a:t>
            </a:r>
            <a:r>
              <a:rPr lang="ru-RU" sz="1600" b="1" dirty="0" smtClean="0">
                <a:solidFill>
                  <a:srgbClr val="0051A2"/>
                </a:solidFill>
              </a:rPr>
              <a:t>98,0%</a:t>
            </a:r>
            <a:endParaRPr lang="ru-RU" sz="1600" b="1" dirty="0">
              <a:solidFill>
                <a:srgbClr val="0051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7611" y="6534969"/>
            <a:ext cx="328937" cy="2616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100" b="1" dirty="0">
                <a:ln w="50800"/>
                <a:solidFill>
                  <a:srgbClr val="1D4775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22</a:t>
            </a:r>
            <a:endParaRPr lang="ru-RU" sz="1050" b="1" dirty="0">
              <a:ln w="50800"/>
              <a:solidFill>
                <a:srgbClr val="1D4775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4480" name="Rectangle 8"/>
          <p:cNvSpPr>
            <a:spLocks noChangeArrowheads="1"/>
          </p:cNvSpPr>
          <p:nvPr/>
        </p:nvSpPr>
        <p:spPr bwMode="auto">
          <a:xfrm>
            <a:off x="0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481" name="Rectangle 16"/>
          <p:cNvSpPr>
            <a:spLocks noChangeArrowheads="1"/>
          </p:cNvSpPr>
          <p:nvPr/>
        </p:nvSpPr>
        <p:spPr bwMode="auto">
          <a:xfrm>
            <a:off x="5076825" y="5373688"/>
            <a:ext cx="4067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51A2"/>
                </a:solidFill>
              </a:rPr>
              <a:t>Доля программных расходов в расходах поселения в   </a:t>
            </a:r>
            <a:r>
              <a:rPr lang="ru-RU" sz="1600" b="1" dirty="0" smtClean="0">
                <a:solidFill>
                  <a:srgbClr val="0051A2"/>
                </a:solidFill>
              </a:rPr>
              <a:t>2020 </a:t>
            </a:r>
            <a:endParaRPr lang="ru-RU" sz="1600" b="1" dirty="0">
              <a:solidFill>
                <a:srgbClr val="0051A2"/>
              </a:solidFill>
            </a:endParaRPr>
          </a:p>
          <a:p>
            <a:pPr algn="ctr"/>
            <a:r>
              <a:rPr lang="ru-RU" sz="1600" b="1" dirty="0">
                <a:solidFill>
                  <a:srgbClr val="0051A2"/>
                </a:solidFill>
              </a:rPr>
              <a:t>году – </a:t>
            </a:r>
            <a:r>
              <a:rPr lang="ru-RU" sz="1600" b="1" dirty="0" smtClean="0">
                <a:solidFill>
                  <a:srgbClr val="0051A2"/>
                </a:solidFill>
              </a:rPr>
              <a:t>95,8 </a:t>
            </a:r>
            <a:r>
              <a:rPr lang="ru-RU" sz="1600" b="1" dirty="0">
                <a:solidFill>
                  <a:srgbClr val="0051A2"/>
                </a:solidFill>
              </a:rPr>
              <a:t>%</a:t>
            </a:r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290186"/>
              </p:ext>
            </p:extLst>
          </p:nvPr>
        </p:nvGraphicFramePr>
        <p:xfrm>
          <a:off x="735013" y="1751013"/>
          <a:ext cx="3970337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13056"/>
              </p:ext>
            </p:extLst>
          </p:nvPr>
        </p:nvGraphicFramePr>
        <p:xfrm>
          <a:off x="4775200" y="1751013"/>
          <a:ext cx="4318000" cy="334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8220075" cy="738664"/>
          </a:xfrm>
        </p:spPr>
        <p:txBody>
          <a:bodyPr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Контактная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информация</a:t>
            </a:r>
          </a:p>
        </p:txBody>
      </p:sp>
      <p:sp>
        <p:nvSpPr>
          <p:cNvPr id="282626" name="Rectangle 3"/>
          <p:cNvSpPr>
            <a:spLocks noChangeArrowheads="1"/>
          </p:cNvSpPr>
          <p:nvPr/>
        </p:nvSpPr>
        <p:spPr bwMode="auto">
          <a:xfrm>
            <a:off x="147638" y="969718"/>
            <a:ext cx="88074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Администрация </a:t>
            </a:r>
            <a:r>
              <a:rPr lang="ru-RU" sz="2400" b="1" dirty="0" err="1" smtClean="0">
                <a:latin typeface="Times New Roman" pitchFamily="18" charset="0"/>
              </a:rPr>
              <a:t>Болдыревского</a:t>
            </a:r>
            <a:r>
              <a:rPr lang="ru-RU" sz="2400" b="1" dirty="0" smtClean="0">
                <a:latin typeface="Times New Roman" pitchFamily="18" charset="0"/>
              </a:rPr>
              <a:t> сельского поселения</a:t>
            </a:r>
          </a:p>
          <a:p>
            <a:r>
              <a:rPr lang="ru-RU" sz="2400" b="1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346598, Ростовская область  </a:t>
            </a:r>
            <a:r>
              <a:rPr lang="ru-RU" dirty="0">
                <a:latin typeface="Times New Roman" pitchFamily="18" charset="0"/>
              </a:rPr>
              <a:t>обл., </a:t>
            </a:r>
            <a:r>
              <a:rPr lang="ru-RU" dirty="0" err="1" smtClean="0">
                <a:latin typeface="Times New Roman" pitchFamily="18" charset="0"/>
              </a:rPr>
              <a:t>Родионово-Несветайский</a:t>
            </a:r>
            <a:r>
              <a:rPr lang="ru-RU" dirty="0" smtClean="0">
                <a:latin typeface="Times New Roman" pitchFamily="18" charset="0"/>
              </a:rPr>
              <a:t> район, х. Болдыревка, ул. Октябрьская, д.26. 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Электронный </a:t>
            </a:r>
            <a:r>
              <a:rPr lang="ru-RU" dirty="0" smtClean="0">
                <a:latin typeface="Times New Roman" pitchFamily="18" charset="0"/>
              </a:rPr>
              <a:t>адрес:  </a:t>
            </a:r>
            <a:r>
              <a:rPr lang="en-US" dirty="0" smtClean="0">
                <a:latin typeface="Times New Roman" pitchFamily="18" charset="0"/>
              </a:rPr>
              <a:t>sp33350@donpac.ru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Тел</a:t>
            </a:r>
            <a:r>
              <a:rPr lang="ru-RU" dirty="0">
                <a:latin typeface="Times New Roman" pitchFamily="18" charset="0"/>
              </a:rPr>
              <a:t>. (</a:t>
            </a:r>
            <a:r>
              <a:rPr lang="en-US" dirty="0" smtClean="0">
                <a:latin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</a:rPr>
              <a:t>86340) 25-3-24,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</a:rPr>
              <a:t>88</a:t>
            </a:r>
            <a:r>
              <a:rPr lang="ru-RU" dirty="0" smtClean="0">
                <a:latin typeface="Times New Roman" pitchFamily="18" charset="0"/>
              </a:rPr>
              <a:t>6340)25-3-70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</a:rPr>
              <a:t>факс </a:t>
            </a:r>
            <a:r>
              <a:rPr lang="ru-RU" dirty="0"/>
              <a:t>(</a:t>
            </a:r>
            <a:r>
              <a:rPr lang="en-US" dirty="0" smtClean="0"/>
              <a:t>8</a:t>
            </a:r>
            <a:r>
              <a:rPr lang="ru-RU" dirty="0" smtClean="0"/>
              <a:t>6340) 25-3-24</a:t>
            </a:r>
            <a:endParaRPr lang="ru-RU" dirty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Контактное лицо: заведующая сектором экономики и финансов Белецкая Елена Николаевна</a:t>
            </a: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</a:rPr>
              <a:t>Режим работы:</a:t>
            </a:r>
          </a:p>
          <a:p>
            <a:r>
              <a:rPr lang="ru-RU" dirty="0" smtClean="0">
                <a:latin typeface="Times New Roman" pitchFamily="18" charset="0"/>
              </a:rPr>
              <a:t>Понедельник-пятница с 8.00 до 16.00 часов</a:t>
            </a:r>
          </a:p>
          <a:p>
            <a:r>
              <a:rPr lang="ru-RU" dirty="0" smtClean="0">
                <a:latin typeface="Times New Roman" pitchFamily="18" charset="0"/>
              </a:rPr>
              <a:t>Перерыв на обед с 12.00 до 13.00 часов</a:t>
            </a:r>
          </a:p>
          <a:p>
            <a:r>
              <a:rPr lang="ru-RU" dirty="0" smtClean="0">
                <a:latin typeface="Times New Roman" pitchFamily="18" charset="0"/>
              </a:rPr>
              <a:t>Суббота-воскресенье- выходной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>
          <a:xfrm>
            <a:off x="0" y="382588"/>
            <a:ext cx="8226425" cy="48260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3100" b="1">
                <a:latin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8382000" cy="462915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Поступающие в бюджет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   денежные средства –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  </a:t>
            </a:r>
            <a:r>
              <a:rPr lang="ru-RU" sz="2400" b="1" i="1">
                <a:latin typeface="Times New Roman" pitchFamily="18" charset="0"/>
              </a:rPr>
              <a:t>ДОХОДЫ БЮДЖЕТА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Выплачиваемые из бюджета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 денежные средства –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</a:rPr>
              <a:t>РАСХОДЫ   БЮДЖЕТА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8186738" y="5616575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ru-RU">
              <a:latin typeface="Calibri" pitchFamily="34" charset="0"/>
            </a:endParaRPr>
          </a:p>
        </p:txBody>
      </p:sp>
      <p:pic>
        <p:nvPicPr>
          <p:cNvPr id="50180" name="Picture 5" descr="дох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81075"/>
            <a:ext cx="35274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расх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429000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337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>
          <a:xfrm>
            <a:off x="0" y="382588"/>
            <a:ext cx="8226425" cy="48260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3100" b="1">
                <a:latin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8382000" cy="4206875"/>
          </a:xfrm>
        </p:spPr>
        <p:txBody>
          <a:bodyPr lIns="0" tIns="0" rIns="0" bIns="0">
            <a:spAutoFit/>
          </a:bodyPr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b="1" i="1">
                <a:latin typeface="Times New Roman" pitchFamily="18" charset="0"/>
              </a:rPr>
              <a:t>Сбалансированность бюджета</a:t>
            </a:r>
            <a:r>
              <a:rPr lang="ru-RU" sz="2000" i="1"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по доходам и расходам –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 основополагающее требование,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предъявляемое к органам, составляющим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и утверждающим бюджет.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Если  расходы  бюджета  превышают  доходы,  то  бюджет  формируется с </a:t>
            </a:r>
            <a:r>
              <a:rPr lang="ru-RU" sz="2000" b="1" i="1">
                <a:latin typeface="Times New Roman" pitchFamily="18" charset="0"/>
              </a:rPr>
              <a:t>ДЕФИЦИТ</a:t>
            </a:r>
            <a:r>
              <a:rPr lang="ru-RU" sz="2000" i="1">
                <a:latin typeface="Times New Roman" pitchFamily="18" charset="0"/>
              </a:rPr>
              <a:t>ом.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При  дефицитном  бюджете  растет долг и (или) снижаются остатки.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Превышение доходов над расходами образует </a:t>
            </a:r>
            <a:r>
              <a:rPr lang="ru-RU" sz="2000" b="1" i="1">
                <a:latin typeface="Times New Roman" pitchFamily="18" charset="0"/>
              </a:rPr>
              <a:t>ПРОФИЦИТ</a:t>
            </a:r>
            <a:r>
              <a:rPr lang="ru-RU" sz="2000" i="1">
                <a:latin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latin typeface="Times New Roman" pitchFamily="18" charset="0"/>
              </a:rPr>
              <a:t>При профицитном бюджете снижается долг и (или) растут остатки.</a:t>
            </a:r>
            <a:endParaRPr lang="ru-RU" sz="2000" b="1" i="1">
              <a:latin typeface="Times New Roman" pitchFamily="18" charset="0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8186738" y="5616575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ru-RU">
              <a:latin typeface="Calibri" pitchFamily="34" charset="0"/>
            </a:endParaRPr>
          </a:p>
        </p:txBody>
      </p:sp>
      <p:pic>
        <p:nvPicPr>
          <p:cNvPr id="51204" name="Picture 5" descr="сбалансированн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836613"/>
            <a:ext cx="3467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348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34975" y="333375"/>
            <a:ext cx="2265363" cy="16557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2226" name="Picture 13" descr="D:\priem\сайт\открытый бюджет\основы бюджетного процесса\Участники бюджетного процесса.png"/>
          <p:cNvPicPr>
            <a:picLocks noChangeAspect="1" noChangeArrowheads="1"/>
          </p:cNvPicPr>
          <p:nvPr/>
        </p:nvPicPr>
        <p:blipFill>
          <a:blip r:embed="rId2"/>
          <a:srcRect l="20087" t="4324" r="21596" b="43845"/>
          <a:stretch>
            <a:fillRect/>
          </a:stretch>
        </p:blipFill>
        <p:spPr bwMode="auto">
          <a:xfrm>
            <a:off x="825500" y="650875"/>
            <a:ext cx="167481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23850" y="2133600"/>
            <a:ext cx="4002088" cy="9350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Глава </a:t>
            </a:r>
            <a:r>
              <a:rPr lang="ru-RU" sz="1600" b="1" dirty="0" err="1" smtClean="0">
                <a:solidFill>
                  <a:srgbClr val="17375E"/>
                </a:solidFill>
                <a:latin typeface="Times New Roman" pitchFamily="18" charset="0"/>
              </a:rPr>
              <a:t>Болдыревского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 сельского поселения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850" y="3141663"/>
            <a:ext cx="4032250" cy="7921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dirty="0" err="1" smtClean="0">
                <a:solidFill>
                  <a:srgbClr val="17375E"/>
                </a:solidFill>
                <a:latin typeface="Times New Roman" pitchFamily="18" charset="0"/>
              </a:rPr>
              <a:t>Болдыревского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 сельского поселения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4076700"/>
            <a:ext cx="4002088" cy="863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Главные 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распорядители (распорядители)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 бюджетных средств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5013325"/>
            <a:ext cx="4002087" cy="8683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Главные 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администраторы (администраторы)  </a:t>
            </a: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источников финансирования дефицита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3438" y="2133600"/>
            <a:ext cx="4002087" cy="8651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Собрание депутатов </a:t>
            </a:r>
            <a:r>
              <a:rPr lang="ru-RU" sz="1600" b="1" dirty="0" err="1" smtClean="0">
                <a:solidFill>
                  <a:srgbClr val="17375E"/>
                </a:solidFill>
                <a:latin typeface="Times New Roman" pitchFamily="18" charset="0"/>
              </a:rPr>
              <a:t>Болдыревского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 сельского поселения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3141663"/>
            <a:ext cx="4002087" cy="863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Органы (должностные лица) муниципального финансового контроля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4076700"/>
            <a:ext cx="4002087" cy="863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Главные 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администраторы (администраторы) </a:t>
            </a:r>
            <a:endParaRPr lang="ru-RU" sz="1600" b="1" dirty="0">
              <a:solidFill>
                <a:srgbClr val="17375E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</a:rPr>
              <a:t>доходов бюджета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5013325"/>
            <a:ext cx="4002087" cy="7921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333399"/>
                </a:solidFill>
                <a:latin typeface="Times New Roman" pitchFamily="18" charset="0"/>
              </a:rPr>
              <a:t>Получатели бюджетных средств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59113" y="620713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+mn-cs"/>
              </a:rPr>
              <a:t>Участники бюджетного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>
          <a:xfrm>
            <a:off x="0" y="382588"/>
            <a:ext cx="7326313" cy="48260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defRPr/>
            </a:pPr>
            <a:r>
              <a:rPr lang="ru-RU" sz="3100" b="1" dirty="0">
                <a:latin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279525"/>
            <a:ext cx="8382000" cy="4075113"/>
          </a:xfrm>
        </p:spPr>
        <p:txBody>
          <a:bodyPr lIns="0" tIns="0" rIns="0" bIns="0">
            <a:spAutoFit/>
          </a:bodyPr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17375E"/>
                </a:solidFill>
              </a:rPr>
              <a:t>Главные распорядители бюджетных средств  - </a:t>
            </a:r>
            <a:r>
              <a:rPr lang="ru-RU" sz="1700" dirty="0"/>
              <a:t>органы местного самоуправления, указанные в ведомственной структуре расходов бюджета, имеющие право распределять бюджетные ассигнования и лимиты бюджетных обязательств между получателями бюджетных средств </a:t>
            </a:r>
            <a:r>
              <a:rPr lang="ru-RU" sz="1700" dirty="0" smtClean="0"/>
              <a:t>(Администрация </a:t>
            </a:r>
            <a:r>
              <a:rPr lang="ru-RU" sz="1700" dirty="0" err="1" smtClean="0"/>
              <a:t>Болдыревского</a:t>
            </a:r>
            <a:r>
              <a:rPr lang="ru-RU" sz="1700" dirty="0" smtClean="0"/>
              <a:t> сельского поселения);</a:t>
            </a:r>
            <a:endParaRPr lang="ru-RU" sz="17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700" b="1" dirty="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17375E"/>
                </a:solidFill>
              </a:rPr>
              <a:t>Главные администраторы доходов бюджета</a:t>
            </a:r>
            <a:r>
              <a:rPr lang="ru-RU" sz="1700" dirty="0"/>
              <a:t> - органы местного самоуправления</a:t>
            </a:r>
            <a:r>
              <a:rPr lang="ru-RU" sz="1700" dirty="0" smtClean="0"/>
              <a:t>, осуществляющие </a:t>
            </a:r>
            <a:r>
              <a:rPr lang="ru-RU" sz="1700" dirty="0"/>
              <a:t>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 ( </a:t>
            </a:r>
            <a:r>
              <a:rPr lang="ru-RU" sz="1700" dirty="0" smtClean="0"/>
              <a:t>Администрация </a:t>
            </a:r>
            <a:r>
              <a:rPr lang="ru-RU" sz="1700" dirty="0" err="1" smtClean="0"/>
              <a:t>Болдыревского</a:t>
            </a:r>
            <a:r>
              <a:rPr lang="ru-RU" sz="1700" dirty="0" smtClean="0"/>
              <a:t> сельского поселения);</a:t>
            </a:r>
            <a:endParaRPr lang="ru-RU" sz="17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700" b="1" dirty="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17375E"/>
                </a:solidFill>
              </a:rPr>
              <a:t>Главные администраторы  источников финансирования дефицита бюджета - </a:t>
            </a:r>
            <a:r>
              <a:rPr lang="ru-RU" sz="1700" dirty="0"/>
              <a:t>органы местного самоуправления, имеющие право в соответствии с настоящим Кодексом осуществлять операции с источниками финансирования дефицита бюджета </a:t>
            </a:r>
            <a:r>
              <a:rPr lang="ru-RU" sz="1700" dirty="0" smtClean="0"/>
              <a:t>(Администрация </a:t>
            </a:r>
            <a:r>
              <a:rPr lang="ru-RU" sz="1700" dirty="0" err="1" smtClean="0"/>
              <a:t>Болдыревского</a:t>
            </a:r>
            <a:r>
              <a:rPr lang="ru-RU" sz="1700" dirty="0" smtClean="0"/>
              <a:t> </a:t>
            </a:r>
            <a:r>
              <a:rPr lang="ru-RU" sz="1700" dirty="0"/>
              <a:t>сельского </a:t>
            </a:r>
            <a:r>
              <a:rPr lang="ru-RU" sz="1700" dirty="0" smtClean="0"/>
              <a:t>поселения).</a:t>
            </a:r>
            <a:endParaRPr lang="ru-RU" sz="1700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8186738" y="5616575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>
          <a:xfrm>
            <a:off x="917575" y="404813"/>
            <a:ext cx="8226425" cy="52705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3400" b="1"/>
              <a:t>Этапы работы с бюджетом</a:t>
            </a:r>
            <a:endParaRPr lang="ru-RU" sz="3500" b="1"/>
          </a:p>
        </p:txBody>
      </p:sp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8186738" y="5616575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ru-RU">
              <a:latin typeface="Calibri" pitchFamily="34" charset="0"/>
            </a:endParaRPr>
          </a:p>
        </p:txBody>
      </p:sp>
      <p:pic>
        <p:nvPicPr>
          <p:cNvPr id="54275" name="Picture 6" descr="Эта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035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3563938" y="1700213"/>
            <a:ext cx="53292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b="1" u="sng">
                <a:solidFill>
                  <a:schemeClr val="hlink"/>
                </a:solidFill>
              </a:rPr>
              <a:t>Формирование проекта бюджета</a:t>
            </a:r>
          </a:p>
          <a:p>
            <a:endParaRPr lang="ru-RU" b="1" u="sng">
              <a:solidFill>
                <a:schemeClr val="hlink"/>
              </a:solidFill>
            </a:endParaRPr>
          </a:p>
          <a:p>
            <a:r>
              <a:rPr lang="ru-RU" b="1" u="sng">
                <a:solidFill>
                  <a:schemeClr val="hlink"/>
                </a:solidFill>
              </a:rPr>
              <a:t>Рассмотрение и утверждение бюджета</a:t>
            </a:r>
          </a:p>
          <a:p>
            <a:endParaRPr lang="ru-RU" b="1" u="sng">
              <a:solidFill>
                <a:schemeClr val="hlink"/>
              </a:solidFill>
            </a:endParaRPr>
          </a:p>
          <a:p>
            <a:r>
              <a:rPr lang="ru-RU" b="1" u="sng">
                <a:solidFill>
                  <a:schemeClr val="hlink"/>
                </a:solidFill>
              </a:rPr>
              <a:t>Исполнение бюджета</a:t>
            </a:r>
          </a:p>
          <a:p>
            <a:endParaRPr lang="ru-RU" b="1" u="sng">
              <a:solidFill>
                <a:schemeClr val="hlink"/>
              </a:solidFill>
            </a:endParaRPr>
          </a:p>
          <a:p>
            <a:r>
              <a:rPr lang="ru-RU" b="1" u="sng">
                <a:solidFill>
                  <a:schemeClr val="hlink"/>
                </a:solidFill>
              </a:rPr>
              <a:t>Составление и утверждение отчета об исполнении бюджета</a:t>
            </a:r>
          </a:p>
          <a:p>
            <a:endParaRPr lang="ru-RU" b="1" u="sng">
              <a:solidFill>
                <a:schemeClr val="hlink"/>
              </a:solidFill>
            </a:endParaRPr>
          </a:p>
          <a:p>
            <a:r>
              <a:rPr lang="ru-RU" b="1" u="sng">
                <a:solidFill>
                  <a:schemeClr val="hlink"/>
                </a:solidFill>
              </a:rPr>
              <a:t>Финансовый контроль</a:t>
            </a:r>
          </a:p>
          <a:p>
            <a:endParaRPr lang="ru-RU" b="1" u="sng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2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/>
          </p:cNvSpPr>
          <p:nvPr>
            <p:ph type="title" idx="4294967295"/>
          </p:nvPr>
        </p:nvSpPr>
        <p:spPr>
          <a:xfrm>
            <a:off x="1062038" y="887413"/>
            <a:ext cx="8081962" cy="369887"/>
          </a:xfrm>
        </p:spPr>
        <p:txBody>
          <a:bodyPr lIns="0" tIns="0" rIns="0" bIns="0" anchor="t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2000" dirty="0">
                <a:solidFill>
                  <a:srgbClr val="666699"/>
                </a:solidFill>
              </a:rPr>
              <a:t> бюджетного процесса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9144000" cy="570388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u="sng" dirty="0">
                <a:latin typeface="Times New Roman" pitchFamily="18" charset="0"/>
              </a:rPr>
              <a:t>Формирование проекта бюджета</a:t>
            </a:r>
            <a:r>
              <a:rPr lang="ru-RU" sz="1600" dirty="0">
                <a:latin typeface="Times New Roman" pitchFamily="18" charset="0"/>
              </a:rPr>
              <a:t> (01 января -14 ноября)-начальный этап бюджетного процесса. На этом этапе составляется прогноз социально-экономического развития </a:t>
            </a:r>
            <a:r>
              <a:rPr lang="ru-RU" sz="1600" dirty="0" smtClean="0">
                <a:latin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</a:rPr>
              <a:t>определяются основные характеристики бюджета на очередной финансовый год и плановый период, основные методы и направления покрытия дефицита бюджета, долговая политика </a:t>
            </a:r>
            <a:r>
              <a:rPr lang="ru-RU" sz="1600" dirty="0" smtClean="0">
                <a:latin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</a:rPr>
              <a:t>а также распределение бюджетных ассигнований, утверждаются основные направления налоговой, бюджетной и денежно-кредитной политики на очередной финансовый год и плановый период. Подготавливается проект бюджета.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u="sng" dirty="0">
                <a:latin typeface="Times New Roman" pitchFamily="18" charset="0"/>
              </a:rPr>
              <a:t>Рассмотрение и утверждение бюджета</a:t>
            </a:r>
            <a:r>
              <a:rPr lang="ru-RU" sz="1600" dirty="0">
                <a:latin typeface="Times New Roman" pitchFamily="18" charset="0"/>
              </a:rPr>
              <a:t> (15 ноября- 31 декабря)- в рамках данного этапа подготовленный проект бюджета рассматривается </a:t>
            </a:r>
            <a:r>
              <a:rPr lang="ru-RU" sz="1600" dirty="0" smtClean="0">
                <a:latin typeface="Times New Roman" pitchFamily="18" charset="0"/>
              </a:rPr>
              <a:t>Собранием депутатов </a:t>
            </a:r>
            <a:r>
              <a:rPr lang="ru-RU" sz="1600" dirty="0" err="1" smtClean="0">
                <a:latin typeface="Times New Roman" pitchFamily="18" charset="0"/>
              </a:rPr>
              <a:t>Болдыревского</a:t>
            </a:r>
            <a:r>
              <a:rPr lang="ru-RU" sz="1600" dirty="0" smtClean="0">
                <a:latin typeface="Times New Roman" pitchFamily="18" charset="0"/>
              </a:rPr>
              <a:t> сельского поселения. </a:t>
            </a:r>
            <a:r>
              <a:rPr lang="ru-RU" sz="1600" dirty="0">
                <a:latin typeface="Times New Roman" pitchFamily="18" charset="0"/>
              </a:rPr>
              <a:t>В результате согласования всех спорных вопросов проект бюджета утверждается.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u="sng" dirty="0">
                <a:latin typeface="Times New Roman" pitchFamily="18" charset="0"/>
              </a:rPr>
              <a:t>Исполнение</a:t>
            </a:r>
            <a:r>
              <a:rPr lang="ru-RU" sz="1600" u="sng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(на протяжении всего финансового года)- исполнение бюджета поселения обеспечивается </a:t>
            </a:r>
            <a:r>
              <a:rPr lang="ru-RU" sz="1600" dirty="0" smtClean="0">
                <a:latin typeface="Times New Roman" pitchFamily="18" charset="0"/>
              </a:rPr>
              <a:t>Администрацией </a:t>
            </a:r>
            <a:r>
              <a:rPr lang="ru-RU" sz="1600" dirty="0">
                <a:latin typeface="Times New Roman" pitchFamily="18" charset="0"/>
              </a:rPr>
              <a:t>сельского поселения . Исполнение бюджета организуется на основе сводной бюджетной росписи. 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u="sng" dirty="0">
                <a:latin typeface="Times New Roman" pitchFamily="18" charset="0"/>
              </a:rPr>
              <a:t>Составление и утверждение отчета</a:t>
            </a:r>
            <a:r>
              <a:rPr lang="ru-RU" sz="1600" dirty="0">
                <a:latin typeface="Times New Roman" pitchFamily="18" charset="0"/>
              </a:rPr>
              <a:t> (01 января-31 марта)- 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бюджета, направляемая </a:t>
            </a:r>
            <a:r>
              <a:rPr lang="ru-RU" sz="1600" dirty="0" smtClean="0">
                <a:latin typeface="Times New Roman" pitchFamily="18" charset="0"/>
              </a:rPr>
              <a:t>для проведения внешней </a:t>
            </a:r>
            <a:r>
              <a:rPr lang="ru-RU" sz="1600" dirty="0">
                <a:latin typeface="Times New Roman" pitchFamily="18" charset="0"/>
              </a:rPr>
              <a:t>проверки в </a:t>
            </a:r>
            <a:r>
              <a:rPr lang="ru-RU" sz="1600" dirty="0" smtClean="0">
                <a:latin typeface="Times New Roman" pitchFamily="18" charset="0"/>
              </a:rPr>
              <a:t>комиссию по бюджету налогам и собственности Собрания депутатов </a:t>
            </a:r>
            <a:r>
              <a:rPr lang="ru-RU" sz="1600" dirty="0" err="1" smtClean="0">
                <a:latin typeface="Times New Roman" pitchFamily="18" charset="0"/>
              </a:rPr>
              <a:t>Болдыревского</a:t>
            </a:r>
            <a:r>
              <a:rPr lang="ru-RU" sz="1600" dirty="0" smtClean="0">
                <a:latin typeface="Times New Roman" pitchFamily="18" charset="0"/>
              </a:rPr>
              <a:t> сельского </a:t>
            </a:r>
            <a:r>
              <a:rPr lang="ru-RU" sz="1600" dirty="0" err="1" smtClean="0">
                <a:latin typeface="Times New Roman" pitchFamily="18" charset="0"/>
              </a:rPr>
              <a:t>поселения.После</a:t>
            </a:r>
            <a:r>
              <a:rPr lang="ru-RU" sz="1600" dirty="0" smtClean="0">
                <a:latin typeface="Times New Roman" pitchFamily="18" charset="0"/>
              </a:rPr>
              <a:t> проведения </a:t>
            </a:r>
            <a:r>
              <a:rPr lang="ru-RU" sz="1600" dirty="0" err="1" smtClean="0">
                <a:latin typeface="Times New Roman" pitchFamily="18" charset="0"/>
              </a:rPr>
              <a:t>внешенй</a:t>
            </a:r>
            <a:r>
              <a:rPr lang="ru-RU" sz="1600" dirty="0" smtClean="0">
                <a:latin typeface="Times New Roman" pitchFamily="18" charset="0"/>
              </a:rPr>
              <a:t> проверки направляется </a:t>
            </a:r>
            <a:r>
              <a:rPr lang="ru-RU" sz="1600" dirty="0">
                <a:latin typeface="Times New Roman" pitchFamily="18" charset="0"/>
              </a:rPr>
              <a:t>на рассмотрение и утверждение в </a:t>
            </a:r>
            <a:r>
              <a:rPr lang="ru-RU" sz="1600" dirty="0" smtClean="0">
                <a:latin typeface="Times New Roman" pitchFamily="18" charset="0"/>
              </a:rPr>
              <a:t>Собрание депутатов </a:t>
            </a:r>
            <a:r>
              <a:rPr lang="ru-RU" sz="1600" dirty="0" err="1" smtClean="0">
                <a:latin typeface="Times New Roman" pitchFamily="18" charset="0"/>
              </a:rPr>
              <a:t>Болдыревского</a:t>
            </a:r>
            <a:r>
              <a:rPr lang="ru-RU" sz="1600" dirty="0" smtClean="0">
                <a:latin typeface="Times New Roman" pitchFamily="18" charset="0"/>
              </a:rPr>
              <a:t> сельского поселения.</a:t>
            </a:r>
            <a:endParaRPr lang="ru-RU" sz="16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u="sng" dirty="0">
                <a:latin typeface="Times New Roman" pitchFamily="18" charset="0"/>
              </a:rPr>
              <a:t>Финансовый контроль</a:t>
            </a:r>
            <a:r>
              <a:rPr lang="ru-RU" sz="1600" dirty="0">
                <a:latin typeface="Times New Roman" pitchFamily="18" charset="0"/>
              </a:rPr>
              <a:t> (на протяжении всего финансового года)- деятельность органов муниципальной власти направленная на обеспечение соблюдения бюджетного законодательства Российской Федерации и иных нормативных правовых актов, регулирующих бюджетные правоотношения.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40962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White with Blue Bar Segoe Template">
  <a:themeElements>
    <a:clrScheme name="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 algn="ctr">
          <a:defRPr sz="1050" b="1" dirty="0">
            <a:ln w="50800"/>
            <a:solidFill>
              <a:schemeClr val="tx2">
                <a:lumMod val="20000"/>
                <a:lumOff val="8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White with Blue Bar Segoe Template">
  <a:themeElements>
    <a:clrScheme name="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 algn="ctr">
          <a:defRPr sz="1050" b="1" dirty="0">
            <a:ln w="50800"/>
            <a:solidFill>
              <a:schemeClr val="tx2">
                <a:lumMod val="20000"/>
                <a:lumOff val="8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1843</Words>
  <Application>Microsoft Office PowerPoint</Application>
  <PresentationFormat>Экран (4:3)</PresentationFormat>
  <Paragraphs>319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1_White with Blue Bar Segoe Template</vt:lpstr>
      <vt:lpstr>2_White with Blue Bar Segoe Template</vt:lpstr>
      <vt:lpstr>Волна</vt:lpstr>
      <vt:lpstr>Диаграмма</vt:lpstr>
      <vt:lpstr>Презентация PowerPoint</vt:lpstr>
      <vt:lpstr>Презентация PowerPoint</vt:lpstr>
      <vt:lpstr>Основные понятия и определения</vt:lpstr>
      <vt:lpstr>Основные понятия и определения</vt:lpstr>
      <vt:lpstr>Основные понятия и определения</vt:lpstr>
      <vt:lpstr>Презентация PowerPoint</vt:lpstr>
      <vt:lpstr>Основные понятия и определения</vt:lpstr>
      <vt:lpstr>Этапы работы с бюджетом</vt:lpstr>
      <vt:lpstr>Этапы бюджетного процесса</vt:lpstr>
      <vt:lpstr>Презентация PowerPoint</vt:lpstr>
      <vt:lpstr>Презентация PowerPoint</vt:lpstr>
      <vt:lpstr>Основные параметры бюджета Болдыревского сельского поселения на 2020-2022 годы,                                                                                                                               (тыс. руб.) </vt:lpstr>
      <vt:lpstr> Структура налоговых и неналоговых доходов бюджета Болдыревского сельского  поселения  в динамике 2019-2022 гг., тыс.руб.</vt:lpstr>
      <vt:lpstr>Структура налоговых и неналоговых доходов бюджета поселения  2020 год</vt:lpstr>
      <vt:lpstr>Презентация PowerPoint</vt:lpstr>
      <vt:lpstr>Презентация PowerPoint</vt:lpstr>
      <vt:lpstr>НДФЛ –доходный источник бюджета сельского поселения</vt:lpstr>
      <vt:lpstr>Динамика поступления налога на доходы физических лиц за период  2019-2022 годы, тыс.руб.</vt:lpstr>
      <vt:lpstr>Единый сельскохозяйственный налог, тыс.руб.</vt:lpstr>
      <vt:lpstr>Налог на имущество физических лиц, тыс.руб.</vt:lpstr>
      <vt:lpstr>Земельный  налог, тыс. руб.</vt:lpstr>
      <vt:lpstr>Государственная пошлина, тыс.руб.</vt:lpstr>
      <vt:lpstr>Доходы от использования имущества, находящегося в государственной  и муниципальной собственности,  тыс.руб.</vt:lpstr>
      <vt:lpstr>Прочие неналоговые доходы,  тыс.руб.</vt:lpstr>
      <vt:lpstr>Безвозмездные поступления от других бюджетов бюджетной системы Российской Федерации в 2019-2022 годах, тыс. руб. </vt:lpstr>
      <vt:lpstr>Расходы бюджета Болдыревского сельского поселения  в 2019-2022 годах, тыс.руб.</vt:lpstr>
      <vt:lpstr>Презентация PowerPoint</vt:lpstr>
      <vt:lpstr>Расходы бюджета Болдыревского сельского поселения по разделу «Общегосударственные вопросы» в 2019-2022 годах,тыс.руб.</vt:lpstr>
      <vt:lpstr>Расходы бюджета Болдыревского сельского поселения  по разделу «Национальная оборона» в 2019-2022 годах, тыс.руб.</vt:lpstr>
      <vt:lpstr>Расходы бюджета Болдыревского сельского поселения по разделу «Национальная безопасность и правоохранительная деятельность»  в 2019-2022 годах, тыс.руб.</vt:lpstr>
      <vt:lpstr>Расходы бюджета Болдыревского сельского поселения по разделу  «Национальная экономика»  в 2019-2022 годах, тыс.руб.</vt:lpstr>
      <vt:lpstr>Расходы бюджета Болдыревского сельского поселения по разделу «Жилищно-коммунальное хозяйство» в 2019-2022 годах, тыс.руб.</vt:lpstr>
      <vt:lpstr>Расходы бюджета Болдыревского сельского поселения по разделу «Культура, кинематография» в 2019-2022 годах, тыс.руб.</vt:lpstr>
      <vt:lpstr>Расходы бюджета Болдыревского сельского поселения по разделу «Образование» в 2019-2022 годах,тыс.руб.</vt:lpstr>
      <vt:lpstr>Расходы бюджета Болдыревского сельского поселения по разделу «Социальная политика» в 2019-2022 годах, тыс.руб.</vt:lpstr>
      <vt:lpstr>Расходы бюджета Болдыревского сельского поселения по разделу «Физическая культура и спорт» в 2019-2022 годах, тыс.руб.</vt:lpstr>
      <vt:lpstr>Презентация PowerPoint</vt:lpstr>
      <vt:lpstr>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Сомов</dc:creator>
  <cp:lastModifiedBy>BUX</cp:lastModifiedBy>
  <cp:revision>817</cp:revision>
  <cp:lastPrinted>2012-11-17T13:57:39Z</cp:lastPrinted>
  <dcterms:modified xsi:type="dcterms:W3CDTF">2020-01-28T05:23:08Z</dcterms:modified>
</cp:coreProperties>
</file>