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0" r:id="rId4"/>
    <p:sldId id="304" r:id="rId5"/>
    <p:sldId id="262" r:id="rId6"/>
    <p:sldId id="261" r:id="rId7"/>
    <p:sldId id="264" r:id="rId8"/>
    <p:sldId id="263" r:id="rId9"/>
    <p:sldId id="265" r:id="rId10"/>
    <p:sldId id="267" r:id="rId11"/>
    <p:sldId id="270" r:id="rId12"/>
    <p:sldId id="271" r:id="rId13"/>
    <p:sldId id="272" r:id="rId14"/>
    <p:sldId id="305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93" r:id="rId23"/>
    <p:sldId id="306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047"/>
    <a:srgbClr val="E728EC"/>
    <a:srgbClr val="73D044"/>
    <a:srgbClr val="E3E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30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сельскохоз.налог</c:v>
                </c:pt>
                <c:pt idx="2">
                  <c:v>Налог на имущество физлиц</c:v>
                </c:pt>
                <c:pt idx="3">
                  <c:v>Земельный налог</c:v>
                </c:pt>
                <c:pt idx="4">
                  <c:v>Прочие 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597.4</c:v>
                </c:pt>
                <c:pt idx="1">
                  <c:v>496.5</c:v>
                </c:pt>
                <c:pt idx="2">
                  <c:v>59.3</c:v>
                </c:pt>
                <c:pt idx="3">
                  <c:v>4273.3</c:v>
                </c:pt>
                <c:pt idx="4">
                  <c:v>28.8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071522309711365"/>
          <c:y val="0.12628689313925839"/>
          <c:w val="0.27150699912510973"/>
          <c:h val="0.64410686365681524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оказаия платных услуг</c:v>
                </c:pt>
                <c:pt idx="2">
                  <c:v>Штрафы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154</c:v>
                </c:pt>
                <c:pt idx="1">
                  <c:v>52.4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071522309711365"/>
          <c:y val="0.12628689313925839"/>
          <c:w val="0.27150699912510973"/>
          <c:h val="0.64410686365681524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4113.7</c:v>
                </c:pt>
                <c:pt idx="1">
                  <c:v>83.3</c:v>
                </c:pt>
                <c:pt idx="2">
                  <c:v>8.9</c:v>
                </c:pt>
                <c:pt idx="3">
                  <c:v>832.7</c:v>
                </c:pt>
                <c:pt idx="4">
                  <c:v>1614</c:v>
                </c:pt>
                <c:pt idx="5">
                  <c:v>20</c:v>
                </c:pt>
                <c:pt idx="6">
                  <c:v>4291.8999999999996</c:v>
                </c:pt>
                <c:pt idx="7">
                  <c:v>128.1</c:v>
                </c:pt>
                <c:pt idx="8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61495090891421"/>
          <c:y val="4.2299285257082306E-2"/>
          <c:w val="0.3231257898318266"/>
          <c:h val="0.74182002813544867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9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6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39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8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8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0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4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5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2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AB37-01AD-49CF-B956-CE45421FC195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5A7E-BE90-4134-BFFC-4F2D46444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99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БЮДЖЕТ ДЛЯ ГРАЖДАН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 проекту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решения Собрания депутатов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Болдыревского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сельского поселения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«О БЮДЖЕТЕ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БОЛДЫРЕВСКОГО СЕЛЬСКОГО ПОСЕЛЕНИЯ РОДИОНОВО-НЕСВЕТАЙСКОГО РАЙОНА НА 2019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ГОД И ПЛАНОВЫЙ ПЕРИОД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2020 И 2021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ГОДОВ»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42900"/>
            <a:ext cx="8229600" cy="135732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ru-RU" sz="2800" dirty="0" smtClean="0"/>
              <a:t>Основные направления бюджетной и налоговой политики на 2019 год и плановый период 2020 и 2021 годов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142984"/>
            <a:ext cx="878497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птимизация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местных налоговых льгот с учетом оценки их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бюджетной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285992"/>
            <a:ext cx="878497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овершенствование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налогообложения имущества физических лиц и организаций, исходя из кадастровой стоимости объектов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недвижимости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3357562"/>
            <a:ext cx="878497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родолжение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работы по инвентаризации и оптимизации имущества муниципальной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собственности вовлечению в хозяйственный оборот неиспользуемых объектов недвижимости и земельных участков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643446"/>
            <a:ext cx="878497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ыявление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резервов по увеличению доходов бюджета и реализация комплекса мер 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обеспечению положительной динамики поступлении налоговых и неналоговых доходов в бюджет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Болдыревского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сельского поселения,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том числе за счет сокращения задолженности по налоговым и неналоговым доходам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активизации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претензионно-исковой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8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800" dirty="0" smtClean="0"/>
              <a:t>Доходы бюджета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Доходы бюджета – поступающие в бюджет денежные средства (исключение – средства от продажи акций и кредитные ресурсы)</a:t>
            </a:r>
            <a:endParaRPr lang="ru-RU" sz="1600" dirty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290247" y="1268760"/>
            <a:ext cx="288032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Налоговые доходы</a:t>
            </a:r>
            <a:endParaRPr lang="ru-RU" sz="1400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3203848" y="1268760"/>
            <a:ext cx="288032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Неналоговые доходы</a:t>
            </a:r>
            <a:endParaRPr lang="ru-RU" sz="1400" dirty="0"/>
          </a:p>
        </p:txBody>
      </p:sp>
      <p:sp>
        <p:nvSpPr>
          <p:cNvPr id="7" name="Лента лицом вверх 6"/>
          <p:cNvSpPr/>
          <p:nvPr/>
        </p:nvSpPr>
        <p:spPr>
          <a:xfrm>
            <a:off x="6263680" y="1268760"/>
            <a:ext cx="288032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Безвозмездные поступления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1504" y="2492896"/>
            <a:ext cx="1948288" cy="259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Поступления от уплаты федеральных, региональных и местных налогов и сборов, предусмотренных Российской Федерации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2500854"/>
            <a:ext cx="2448272" cy="259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Поступления от уплаты иных платежей и сборов, установленных </a:t>
            </a:r>
            <a:r>
              <a:rPr lang="ru-RU" sz="1600" dirty="0"/>
              <a:t>законодательством Российской Федерации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2204864"/>
            <a:ext cx="244827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Поступления от других бюджетов бюджетной системы Российской Федерации (межбюджетные трансферты в виде дотаций, субсидий и субвенций). Поступления от организаций и граждан (кроме налоговых и неналоговых доходов)</a:t>
            </a:r>
            <a:endParaRPr lang="ru-RU" sz="1600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1730407" y="1928831"/>
            <a:ext cx="0" cy="63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3586" y="1886827"/>
            <a:ext cx="0" cy="63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0"/>
          </p:cNvCxnSpPr>
          <p:nvPr/>
        </p:nvCxnSpPr>
        <p:spPr>
          <a:xfrm>
            <a:off x="7740352" y="1892777"/>
            <a:ext cx="0" cy="31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2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Виды доходов бюджета </a:t>
            </a:r>
            <a:r>
              <a:rPr lang="ru-RU" sz="2000" b="1" dirty="0" err="1" smtClean="0"/>
              <a:t>Болдыревского</a:t>
            </a:r>
            <a:r>
              <a:rPr lang="ru-RU" sz="2000" b="1" dirty="0" smtClean="0"/>
              <a:t> сельского поселения</a:t>
            </a:r>
            <a:endParaRPr lang="ru-RU" sz="2000" b="1" dirty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290247" y="548680"/>
            <a:ext cx="2880320" cy="792088"/>
          </a:xfrm>
          <a:prstGeom prst="ribbon2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Налоговые доходы</a:t>
            </a:r>
            <a:endParaRPr lang="ru-RU" sz="1400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3203848" y="548680"/>
            <a:ext cx="2880320" cy="792088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Неналоговые доходы</a:t>
            </a:r>
            <a:endParaRPr lang="ru-RU" sz="1400" dirty="0"/>
          </a:p>
        </p:txBody>
      </p:sp>
      <p:sp>
        <p:nvSpPr>
          <p:cNvPr id="7" name="Лента лицом вверх 6"/>
          <p:cNvSpPr/>
          <p:nvPr/>
        </p:nvSpPr>
        <p:spPr>
          <a:xfrm>
            <a:off x="6263680" y="548680"/>
            <a:ext cx="2880320" cy="792088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Безвозмездные поступления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3" y="1484784"/>
            <a:ext cx="2016224" cy="43204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Налог </a:t>
            </a:r>
            <a:r>
              <a:rPr lang="ru-RU" sz="1200" b="1" dirty="0"/>
              <a:t>на доходы физических лиц </a:t>
            </a:r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72953" y="1991544"/>
            <a:ext cx="2016224" cy="65163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Единый сельскохозяйственный налог </a:t>
            </a:r>
            <a:endParaRPr lang="ru-RU" sz="1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3357562"/>
            <a:ext cx="2017038" cy="36175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Земельный налог</a:t>
            </a:r>
            <a:endParaRPr lang="ru-RU" sz="1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72139" y="2786058"/>
            <a:ext cx="2012458" cy="50006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63793" y="3789040"/>
            <a:ext cx="2016224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Государственная пошлина 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07904" y="1484784"/>
            <a:ext cx="1872208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Доходы </a:t>
            </a:r>
            <a:r>
              <a:rPr lang="ru-RU" sz="1200" b="1" dirty="0"/>
              <a:t>от использования имущества, </a:t>
            </a:r>
            <a:r>
              <a:rPr lang="ru-RU" sz="1200" b="1" dirty="0" err="1" smtClean="0"/>
              <a:t>находя-щегося</a:t>
            </a:r>
            <a:r>
              <a:rPr lang="ru-RU" sz="1200" b="1" dirty="0" smtClean="0"/>
              <a:t> </a:t>
            </a:r>
            <a:r>
              <a:rPr lang="ru-RU" sz="1200" b="1" dirty="0"/>
              <a:t>в муниципальной собственности 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07904" y="2708920"/>
            <a:ext cx="1872208" cy="9296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Доходы от оказания платных услуг 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7904" y="3717032"/>
            <a:ext cx="1872208" cy="8008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Штрафы, санкции,   возмещение ущерба 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32240" y="2101803"/>
            <a:ext cx="1872208" cy="4179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Субвенции 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13647" y="2846641"/>
            <a:ext cx="1872208" cy="6537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Иные межбюджетные трансферты </a:t>
            </a:r>
            <a:endParaRPr lang="ru-RU" sz="1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-881513" y="2761833"/>
            <a:ext cx="2874050" cy="31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2" idx="1"/>
          </p:cNvCxnSpPr>
          <p:nvPr/>
        </p:nvCxnSpPr>
        <p:spPr>
          <a:xfrm>
            <a:off x="539552" y="1700808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39552" y="220621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2912" y="2767608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39551" y="3429000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39551" y="4185084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572398" y="2356636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347864" y="2068809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347864" y="317375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347863" y="411272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496132" y="2195741"/>
            <a:ext cx="1737888" cy="14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372199" y="1707833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372200" y="2310802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372199" y="3055639"/>
            <a:ext cx="36004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6754079" y="1491809"/>
            <a:ext cx="1872208" cy="4179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Дотации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731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1296143"/>
          </a:xfrm>
        </p:spPr>
        <p:txBody>
          <a:bodyPr/>
          <a:lstStyle/>
          <a:p>
            <a:r>
              <a:rPr lang="ru-RU" sz="1600" b="1" dirty="0" smtClean="0"/>
              <a:t>Налог </a:t>
            </a:r>
            <a:r>
              <a:rPr lang="ru-RU" sz="1600" b="1" dirty="0"/>
              <a:t>- обязательный, индивидуально безвозмездный платеж, взимаемый с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организаций и физических лиц в форме отчуждения принадлежащих им на праве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собственности, хозяйственного ведения или оперативного управления денежных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средств в целях финансового обеспечения деятельности государства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и (или) муниципальных образований </a:t>
            </a:r>
            <a:endParaRPr lang="ru-RU" sz="16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815208" y="2780928"/>
            <a:ext cx="2476872" cy="3276364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законами субъектов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и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 к уплате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территориях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соответствующих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 РФ,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налог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имущество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организаций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транспортный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налог;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патенты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498834"/>
            <a:ext cx="2160240" cy="4900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ФЕДЕРАЛЬНЫЕ 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484784"/>
            <a:ext cx="2160240" cy="4900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РЕГИОНАЛЬНЫЕ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1484784"/>
            <a:ext cx="2160240" cy="4900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МЕСТНЫЕ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6310" y="2276872"/>
            <a:ext cx="6958058" cy="432048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Установлены Налоговым кодексом 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780928"/>
            <a:ext cx="2376264" cy="2736304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/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обязательны к уплате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всей территории РФ,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налог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физических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налог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прибыль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организаций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государственная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пошлина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акцизы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водный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10"/>
          <p:cNvSpPr txBox="1">
            <a:spLocks/>
          </p:cNvSpPr>
          <p:nvPr/>
        </p:nvSpPr>
        <p:spPr>
          <a:xfrm>
            <a:off x="5459008" y="2780928"/>
            <a:ext cx="2857407" cy="3960439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</a:rPr>
              <a:t>и </a:t>
            </a:r>
            <a:r>
              <a:rPr lang="ru-RU" sz="1400" b="1" dirty="0">
                <a:solidFill>
                  <a:schemeClr val="tx1"/>
                </a:solidFill>
              </a:rPr>
              <a:t>нормативными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правовыми актами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представительных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органов муниципальных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образований 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обязательны к уплате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на территориях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соответствующих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муниципальных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образований,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например: </a:t>
            </a: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         земельный </a:t>
            </a:r>
            <a:r>
              <a:rPr lang="ru-RU" sz="1400" b="1" i="1" dirty="0">
                <a:solidFill>
                  <a:schemeClr val="tx1"/>
                </a:solidFill>
              </a:rPr>
              <a:t>налог; 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               налог </a:t>
            </a:r>
            <a:r>
              <a:rPr lang="ru-RU" sz="1400" b="1" i="1" dirty="0">
                <a:solidFill>
                  <a:schemeClr val="tx1"/>
                </a:solidFill>
              </a:rPr>
              <a:t>на имущество 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      физических </a:t>
            </a:r>
            <a:r>
              <a:rPr lang="ru-RU" sz="1400" b="1" i="1" dirty="0">
                <a:solidFill>
                  <a:schemeClr val="tx1"/>
                </a:solidFill>
              </a:rPr>
              <a:t>лиц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stCxn id="5" idx="2"/>
          </p:cNvCxnSpPr>
          <p:nvPr/>
        </p:nvCxnSpPr>
        <p:spPr>
          <a:xfrm>
            <a:off x="1475656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55976" y="197479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36296" y="1997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1480"/>
            <a:ext cx="8229600" cy="93832"/>
          </a:xfrm>
        </p:spPr>
        <p:txBody>
          <a:bodyPr/>
          <a:lstStyle/>
          <a:p>
            <a:r>
              <a:rPr lang="ru-RU" sz="1600" b="1" dirty="0" smtClean="0">
                <a:effectLst/>
              </a:rPr>
              <a:t>Структура</a:t>
            </a:r>
            <a:r>
              <a:rPr lang="ru-RU" sz="1600" b="1" dirty="0" smtClean="0"/>
              <a:t> доходов бюджета </a:t>
            </a:r>
            <a:r>
              <a:rPr lang="ru-RU" sz="1600" b="1" dirty="0" err="1" smtClean="0"/>
              <a:t>Болдыревского</a:t>
            </a:r>
            <a:r>
              <a:rPr lang="ru-RU" sz="1600" b="1" dirty="0" smtClean="0"/>
              <a:t>  сельского поселения </a:t>
            </a:r>
            <a:r>
              <a:rPr lang="ru-RU" sz="1600" b="1" dirty="0" err="1" smtClean="0"/>
              <a:t>поселения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3513"/>
              </p:ext>
            </p:extLst>
          </p:nvPr>
        </p:nvGraphicFramePr>
        <p:xfrm>
          <a:off x="251520" y="214293"/>
          <a:ext cx="8496941" cy="696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329"/>
                <a:gridCol w="919015"/>
                <a:gridCol w="936104"/>
                <a:gridCol w="864096"/>
                <a:gridCol w="936104"/>
                <a:gridCol w="864096"/>
                <a:gridCol w="936104"/>
                <a:gridCol w="864093"/>
              </a:tblGrid>
              <a:tr h="93216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Оценка 2018г.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Прогноз на 2019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Стр-ра</a:t>
                      </a:r>
                      <a:r>
                        <a:rPr lang="ru-RU" sz="1300" dirty="0" smtClean="0"/>
                        <a:t> доходов, %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Прогноз на 2020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/>
                        <a:t>Стр-ра</a:t>
                      </a:r>
                      <a:r>
                        <a:rPr lang="ru-RU" sz="1300" dirty="0" smtClean="0"/>
                        <a:t> доходов, %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Прогноз на 2021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/>
                        <a:t>Стр-ра</a:t>
                      </a:r>
                      <a:r>
                        <a:rPr lang="ru-RU" sz="1300" dirty="0" smtClean="0"/>
                        <a:t> доходов, %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482154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доходы, (всего)  тыс.руб.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5795,2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5455,3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50,4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5598,0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69,7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5774,5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71,1</a:t>
                      </a:r>
                      <a:endParaRPr lang="ru-RU" sz="1400" dirty="0"/>
                    </a:p>
                  </a:txBody>
                  <a:tcPr/>
                </a:tc>
              </a:tr>
              <a:tr h="32143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на доходы (НДФЛ)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582,2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597,4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658,0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669,9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/>
                </a:tc>
              </a:tr>
              <a:tr h="3214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Налог на имущество (налог на имущество физических лиц, земельный налог)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4536,5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4332,6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4355,9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4497,1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55,3</a:t>
                      </a:r>
                      <a:endParaRPr lang="ru-RU" sz="1400" dirty="0"/>
                    </a:p>
                  </a:txBody>
                  <a:tcPr/>
                </a:tc>
              </a:tr>
              <a:tr h="482154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на совокупный доход (единый сельскохозяйственный налог))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436,9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496,5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554,2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576,4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7,1</a:t>
                      </a:r>
                      <a:endParaRPr lang="ru-RU" sz="1400" dirty="0"/>
                    </a:p>
                  </a:txBody>
                  <a:tcPr/>
                </a:tc>
              </a:tr>
              <a:tr h="32143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налоговые доходы  ( госпошлина)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0,4</a:t>
                      </a:r>
                      <a:endParaRPr lang="ru-RU" sz="1400" dirty="0"/>
                    </a:p>
                  </a:txBody>
                  <a:tcPr/>
                </a:tc>
              </a:tr>
              <a:tr h="482154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Неналоговые доходы, (всего)  тыс.руб.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222,0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</a:tr>
              <a:tr h="1060740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использования имущества,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находящегося в муниципальной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собственности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1,9</a:t>
                      </a:r>
                      <a:endParaRPr lang="ru-RU" sz="1400" dirty="0"/>
                    </a:p>
                  </a:txBody>
                  <a:tcPr/>
                </a:tc>
              </a:tr>
              <a:tr h="801900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неналоговые доходы (доходы от оказания платных услуг, штрафы)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/>
                </a:tc>
              </a:tr>
              <a:tr h="482154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  тыс. 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4361,3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5154,1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2219,8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2131,0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26,2</a:t>
                      </a:r>
                      <a:endParaRPr lang="ru-RU" sz="1400" dirty="0"/>
                    </a:p>
                  </a:txBody>
                  <a:tcPr/>
                </a:tc>
              </a:tr>
              <a:tr h="321436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ДОХОДОВ  (тыс.руб.)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10156,5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10826,3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8037,1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8127,5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2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pc="10" dirty="0" smtClean="0"/>
              <a:t>Структура</a:t>
            </a:r>
            <a:r>
              <a:rPr lang="ru-RU" sz="2400" b="1" dirty="0" smtClean="0"/>
              <a:t> налоговых доходов бюджета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 </a:t>
            </a:r>
            <a:br>
              <a:rPr lang="ru-RU" sz="2400" b="1" dirty="0" smtClean="0"/>
            </a:br>
            <a:r>
              <a:rPr lang="ru-RU" sz="2400" b="1" dirty="0" smtClean="0"/>
              <a:t>на 2019год,  тыс. руб.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631236"/>
              </p:ext>
            </p:extLst>
          </p:nvPr>
        </p:nvGraphicFramePr>
        <p:xfrm>
          <a:off x="500034" y="1142984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8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2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pc="10" dirty="0" smtClean="0"/>
              <a:t>Структура</a:t>
            </a:r>
            <a:r>
              <a:rPr lang="ru-RU" sz="2400" b="1" dirty="0" smtClean="0"/>
              <a:t> неналоговых доходов бюджета 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 </a:t>
            </a:r>
            <a:br>
              <a:rPr lang="ru-RU" sz="2400" b="1" dirty="0" smtClean="0"/>
            </a:br>
            <a:r>
              <a:rPr lang="ru-RU" sz="2400" b="1" dirty="0" smtClean="0"/>
              <a:t>на 2019 год, тыс. руб.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52002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05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Безвозмездные поступления в бюджет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поселения, тыс. руб.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402135"/>
              </p:ext>
            </p:extLst>
          </p:nvPr>
        </p:nvGraphicFramePr>
        <p:xfrm>
          <a:off x="251520" y="764704"/>
          <a:ext cx="7421683" cy="405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555"/>
                <a:gridCol w="1219276"/>
                <a:gridCol w="1272288"/>
                <a:gridCol w="1272288"/>
                <a:gridCol w="1219276"/>
              </a:tblGrid>
              <a:tr h="5592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</a:p>
                    <a:p>
                      <a:pPr algn="ctr"/>
                      <a:r>
                        <a:rPr lang="ru-RU" sz="1400" dirty="0" smtClean="0"/>
                        <a:t>(оценка)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r>
                        <a:rPr lang="ru-RU" sz="1400" baseline="0" dirty="0" smtClean="0"/>
                        <a:t> к оценке 2018 года,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</a:t>
                      </a:r>
                      <a:endParaRPr lang="ru-RU" sz="1400" dirty="0"/>
                    </a:p>
                  </a:txBody>
                  <a:tcPr/>
                </a:tc>
              </a:tr>
              <a:tr h="23283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4361,3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5154,1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2219,8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2131,0</a:t>
                      </a:r>
                      <a:endParaRPr lang="ru-RU" sz="1000" dirty="0"/>
                    </a:p>
                  </a:txBody>
                  <a:tcPr/>
                </a:tc>
              </a:tr>
              <a:tr h="26463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БЮДЖЕТОВ БЮДЖЕТНОЙ СИСТЕМЫ РФ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4361,3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5154,1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2219,8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2131,0</a:t>
                      </a:r>
                      <a:endParaRPr lang="ru-RU" sz="1000" dirty="0"/>
                    </a:p>
                  </a:txBody>
                  <a:tcPr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МУНИЦИПАЛЬНЫМ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4005,0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4295,0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1321,6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1189,4</a:t>
                      </a:r>
                      <a:endParaRPr lang="ru-RU" sz="1000" dirty="0"/>
                    </a:p>
                  </a:txBody>
                  <a:tcPr/>
                </a:tc>
              </a:tr>
              <a:tr h="201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безвозмездных поступлений,</a:t>
                      </a:r>
                      <a:r>
                        <a:rPr lang="ru-RU" sz="1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0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91,8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83,3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59,5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55,8</a:t>
                      </a:r>
                      <a:endParaRPr lang="ru-RU" sz="1000" dirty="0"/>
                    </a:p>
                  </a:txBody>
                  <a:tcPr/>
                </a:tc>
              </a:tr>
              <a:tr h="120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 СЕЛЬСКИХ ПОСЕЛЕНИЙ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ВЫРАВНИВАНИЕ БЮДЖЕТНОЙ ОБЕСПЕЧЕННОСТИ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4005,0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4295,0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1321,6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1189,4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МУНИЦИПАЛЬНЫМ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77,3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83,5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86,5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pPr algn="l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безвозмездных поступлений,</a:t>
                      </a:r>
                      <a:r>
                        <a:rPr lang="ru-RU" sz="1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4,1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279,0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775,6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814,3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855,1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pPr algn="l"/>
                      <a:r>
                        <a:rPr lang="ru-RU" sz="1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безвозмездных поступлений,</a:t>
                      </a:r>
                      <a:r>
                        <a:rPr lang="ru-RU" sz="1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6,4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15,1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36,7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40,1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0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88032"/>
            <a:ext cx="885698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Расходы бюджета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 по разделам  бюджетной классификации, тыс. руб.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48016"/>
              </p:ext>
            </p:extLst>
          </p:nvPr>
        </p:nvGraphicFramePr>
        <p:xfrm>
          <a:off x="323528" y="1052736"/>
          <a:ext cx="8496943" cy="4876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0309"/>
                <a:gridCol w="362392"/>
                <a:gridCol w="929202"/>
                <a:gridCol w="929202"/>
                <a:gridCol w="829320"/>
                <a:gridCol w="1106518"/>
              </a:tblGrid>
              <a:tr h="376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Документ, учреждение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Разд.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2018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2019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2020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2021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4113,1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4113,7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3820,5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</a:tr>
              <a:tr h="7790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3734,0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3900,7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06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effectLst/>
                        </a:rPr>
                        <a:t>0107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Резервные фонды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0111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379,1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445,1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Национальная оборона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77,1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Мобилизационная и вневойсковая подготовка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0203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77,1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521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0309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Национальная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экономика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103,7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859,2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</a:rPr>
                        <a:t>Водное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effectLst/>
                        </a:rPr>
                        <a:t>0406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103,7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Дорожное хозяйство (дорожные фонды)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0409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775,6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814,3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855,1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Жилищно-коммунальное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2709,8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263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</a:rPr>
                        <a:t>Благоустройство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effectLst/>
                        </a:rPr>
                        <a:t>0503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2709,8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1614,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404,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238413"/>
              </p:ext>
            </p:extLst>
          </p:nvPr>
        </p:nvGraphicFramePr>
        <p:xfrm>
          <a:off x="323528" y="476672"/>
          <a:ext cx="8496943" cy="3598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0309"/>
                <a:gridCol w="362392"/>
                <a:gridCol w="929202"/>
                <a:gridCol w="929202"/>
                <a:gridCol w="829320"/>
                <a:gridCol w="1106518"/>
              </a:tblGrid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20,00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14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effectLst/>
                        </a:rPr>
                        <a:t>0705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20,0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Культура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и кинематография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0800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4177,8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4291,0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3039,5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3014,3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Культура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0801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4177,8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4291,0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3039,5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3014,3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Социальная политика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120,0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Пенсионное обеспечение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1001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120,0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Физическая культура и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5,0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</a:rPr>
                        <a:t>Массовый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effectLst/>
                        </a:rPr>
                        <a:t>1102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5,0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360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ИТОГО расходов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Arial Cyr" pitchFamily="34" charset="0"/>
                          <a:cs typeface="Arial Cyr" pitchFamily="34" charset="0"/>
                        </a:rPr>
                        <a:t>11335,4</a:t>
                      </a:r>
                      <a:endParaRPr lang="ru-RU" sz="1000" b="0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11096,9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8226,4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6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673" y="197342"/>
            <a:ext cx="8229600" cy="33144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Уважаемые жители </a:t>
            </a:r>
            <a:r>
              <a:rPr lang="ru-RU" sz="1800" b="1" dirty="0" err="1" smtClean="0"/>
              <a:t>Болдыревского</a:t>
            </a:r>
            <a:r>
              <a:rPr lang="ru-RU" sz="1800" b="1" dirty="0" smtClean="0"/>
              <a:t> сельского поселения!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«Бюджет для граждан» познакомит Вас с положениями   основного финансового документа </a:t>
            </a:r>
            <a:r>
              <a:rPr lang="ru-RU" sz="1600" b="1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Болдыревского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сельского поселения  –  бюджета </a:t>
            </a:r>
            <a:r>
              <a:rPr lang="ru-RU" sz="1600" b="1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Болдыревского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сельского поселения Родионово-Несветайского района на 2019 год и  плановый период 2020 и 2021 годов. 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Представленная информация предназначена прежде всего  для жителей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Болдыревского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сельского поселения, не обладающих знаниями в  сфере бюджетного законодательства.</a:t>
            </a:r>
          </a:p>
          <a:p>
            <a:pPr marL="0" indent="0" algn="just">
              <a:buNone/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В данном документе мы постарались в доступной форме ознакомить граждан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 основными целями, задачами и приоритетными направлениями бюджетной и налоговой политики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Болдыревского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сельского поселения, с основными характеристиками, бюджета сельского поселения. 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В этом году, как и на федеральном уровне и региональном уровнях, мы составляем бюджет сельского поселения на три года.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Принимая во внимание характер экономической ситуации, мы должны реально оценивать свои возможности по доходной части бюджета, чтобы сконцентрировать ограниченные бюджетные ресурсы на приоритетных направлениях. 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Наша задача - найти такое соотношение бюджета, которое позволит при любых обстоятельствах выполнить социальные обязательства и сохранить сбалансированность бюджета.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Граждане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Болдыревского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сельского поселения должны быть уверены в том, что государственные средства используются эффективно, что они приносят конкретные результаты как для каждого человека в отдельности.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 уважением , Говоров Александр Владимирович–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Глава Администрации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Болдыревского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сельского поселения</a:t>
            </a:r>
            <a:endParaRPr lang="ru-RU" sz="1600" i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67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288032"/>
            <a:ext cx="885698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Структура расходов бюджета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</a:t>
            </a:r>
            <a:endParaRPr lang="ru-RU" sz="24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85720" y="7143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539552" y="5373216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70C0"/>
                </a:solidFill>
                <a:latin typeface="+mn-lt"/>
              </a:rPr>
              <a:t>Расходы отраслей социальной сферы в 2019 году составят 4424,3тыс.руб, их доля в общем объёме расходов 39,9%.</a:t>
            </a:r>
            <a:endParaRPr lang="ru-RU" sz="1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93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Расходы бюджета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 на реализацию муниципальных программ </a:t>
            </a:r>
            <a:r>
              <a:rPr lang="ru-RU" sz="2400" b="1" dirty="0" err="1" smtClean="0"/>
              <a:t>Болдыревского</a:t>
            </a:r>
            <a:r>
              <a:rPr lang="ru-RU" sz="2400" b="1" dirty="0" smtClean="0"/>
              <a:t> сельского поселения 2019-2021 годы, руб.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517536"/>
              </p:ext>
            </p:extLst>
          </p:nvPr>
        </p:nvGraphicFramePr>
        <p:xfrm>
          <a:off x="142845" y="1285860"/>
          <a:ext cx="8429684" cy="4581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338"/>
                <a:gridCol w="1357322"/>
                <a:gridCol w="1428760"/>
                <a:gridCol w="2000264"/>
              </a:tblGrid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 </a:t>
                      </a:r>
                      <a:r>
                        <a:rPr lang="ru-RU" sz="1100" b="1" dirty="0" smtClean="0">
                          <a:effectLst/>
                        </a:rPr>
                        <a:t>Наименование  </a:t>
                      </a:r>
                      <a:r>
                        <a:rPr lang="ru-RU" sz="1100" b="1" dirty="0">
                          <a:effectLst/>
                        </a:rPr>
                        <a:t>муниципальной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программы </a:t>
                      </a:r>
                      <a:r>
                        <a:rPr lang="ru-RU" sz="1100" b="1" dirty="0" err="1" smtClean="0">
                          <a:effectLst/>
                        </a:rPr>
                        <a:t>Болдыревского</a:t>
                      </a:r>
                      <a:r>
                        <a:rPr lang="ru-RU" sz="1100" b="1" dirty="0" smtClean="0">
                          <a:effectLst/>
                        </a:rPr>
                        <a:t> сельского поселения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2020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ru-RU" sz="1100" b="1" dirty="0" smtClean="0">
                          <a:effectLst/>
                        </a:rPr>
                        <a:t>год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2021 год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67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«Обеспечение качественными жилищно-коммунальными услугами населения </a:t>
                      </a:r>
                      <a:r>
                        <a:rPr lang="ru-RU" sz="1100" dirty="0" err="1" smtClean="0">
                          <a:effectLst/>
                        </a:rPr>
                        <a:t>Болдыревского</a:t>
                      </a:r>
                      <a:r>
                        <a:rPr lang="ru-RU" sz="1100" dirty="0" smtClean="0">
                          <a:effectLst/>
                        </a:rPr>
                        <a:t> сельского поселения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995,6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391,2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391,2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39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«Обеспечение общественного порядка и противодействие преступности   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09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«Обеспечение первичных мер пожарной безопасности и безопасности людей на водных объектах  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66,0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205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«Развитие культуры </a:t>
                      </a:r>
                      <a:r>
                        <a:rPr lang="ru-RU" sz="1100" dirty="0" smtClean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4291,0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3039,5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3014,3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«Благоустройство территории поселения, охрана окружающей среды и рациональное природопользование»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618,4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«Развитие физической культуры и спорта»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23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«Социальная поддержка граждан»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128,1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133,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138,3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«Управление муниципальными финансами и создание условий для эффективного управления муниципальными финансами»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3900,5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3453,+</a:t>
                      </a: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3138,3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09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«Развитие транспортной системы»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775,6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814,3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855,1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212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10861,6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8018,9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7599,8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3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14338"/>
            <a:ext cx="8229600" cy="1714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i="1" dirty="0">
                <a:effectLst/>
              </a:rPr>
              <a:t>ИСТОЧНИКИ ВНУТРЕННЕГО ФИНАНСИРОВАНИЯ</a:t>
            </a:r>
            <a:br>
              <a:rPr lang="ru-RU" sz="2000" b="1" i="1" dirty="0">
                <a:effectLst/>
              </a:rPr>
            </a:br>
            <a:r>
              <a:rPr lang="ru-RU" sz="2000" b="1" i="1" dirty="0">
                <a:effectLst/>
              </a:rPr>
              <a:t>ДЕФИЦИТА </a:t>
            </a:r>
            <a:r>
              <a:rPr lang="ru-RU" sz="2000" b="1" i="1" dirty="0" smtClean="0">
                <a:effectLst/>
              </a:rPr>
              <a:t>БЮДЖЕТА БОЛДЫРЕВСКОГО СЕЛЬСКОГО ПОСЕЛЕНИЯ</a:t>
            </a:r>
            <a:r>
              <a:rPr lang="ru-RU" sz="2000" b="1" i="1" dirty="0">
                <a:effectLst/>
              </a:rPr>
              <a:t/>
            </a:r>
            <a:br>
              <a:rPr lang="ru-RU" sz="2000" b="1" i="1" dirty="0">
                <a:effectLst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+mn-lt"/>
              </a:rPr>
              <a:t>     Сформированные </a:t>
            </a:r>
            <a:r>
              <a:rPr lang="ru-RU" sz="2600" dirty="0">
                <a:latin typeface="+mn-lt"/>
              </a:rPr>
              <a:t>в соответствии с нормами бюджетного и налогового законодательства Российской Федерации , </a:t>
            </a:r>
            <a:r>
              <a:rPr lang="ru-RU" sz="2600" dirty="0" smtClean="0">
                <a:latin typeface="+mn-lt"/>
              </a:rPr>
              <a:t>Ростовской области </a:t>
            </a:r>
            <a:r>
              <a:rPr lang="ru-RU" sz="2600" dirty="0">
                <a:latin typeface="+mn-lt"/>
              </a:rPr>
              <a:t>области и </a:t>
            </a:r>
            <a:r>
              <a:rPr lang="ru-RU" sz="2600" dirty="0" err="1" smtClean="0">
                <a:latin typeface="+mn-lt"/>
              </a:rPr>
              <a:t>Болдыревского</a:t>
            </a:r>
            <a:r>
              <a:rPr lang="ru-RU" sz="2600" dirty="0" smtClean="0">
                <a:latin typeface="+mn-lt"/>
              </a:rPr>
              <a:t> сельского поселения параметрами </a:t>
            </a:r>
            <a:r>
              <a:rPr lang="ru-RU" sz="2600" dirty="0">
                <a:latin typeface="+mn-lt"/>
              </a:rPr>
              <a:t>Прогноза социально-экономического развития </a:t>
            </a:r>
            <a:r>
              <a:rPr lang="ru-RU" sz="2600" dirty="0" err="1" smtClean="0">
                <a:latin typeface="+mn-lt"/>
              </a:rPr>
              <a:t>Болдыревского</a:t>
            </a:r>
            <a:r>
              <a:rPr lang="ru-RU" sz="2600" dirty="0" smtClean="0">
                <a:latin typeface="+mn-lt"/>
              </a:rPr>
              <a:t> сельского поселения  </a:t>
            </a:r>
            <a:r>
              <a:rPr lang="ru-RU" sz="2600" dirty="0">
                <a:latin typeface="+mn-lt"/>
              </a:rPr>
              <a:t>на </a:t>
            </a:r>
            <a:r>
              <a:rPr lang="ru-RU" sz="2600" dirty="0" smtClean="0">
                <a:latin typeface="+mn-lt"/>
              </a:rPr>
              <a:t>2019 </a:t>
            </a:r>
            <a:r>
              <a:rPr lang="ru-RU" sz="2600" dirty="0">
                <a:latin typeface="+mn-lt"/>
              </a:rPr>
              <a:t>- </a:t>
            </a:r>
            <a:r>
              <a:rPr lang="ru-RU" sz="2600" dirty="0" smtClean="0">
                <a:latin typeface="+mn-lt"/>
              </a:rPr>
              <a:t>2021 </a:t>
            </a:r>
            <a:r>
              <a:rPr lang="ru-RU" sz="2600" dirty="0">
                <a:latin typeface="+mn-lt"/>
              </a:rPr>
              <a:t>годы, основные характеристики 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бюджета </a:t>
            </a:r>
            <a:r>
              <a:rPr lang="ru-RU" sz="2600" dirty="0" err="1" smtClean="0">
                <a:latin typeface="+mn-lt"/>
              </a:rPr>
              <a:t>Болдыревского</a:t>
            </a:r>
            <a:r>
              <a:rPr lang="ru-RU" sz="2600" dirty="0" smtClean="0">
                <a:latin typeface="+mn-lt"/>
              </a:rPr>
              <a:t> сельского поселения </a:t>
            </a:r>
            <a:r>
              <a:rPr lang="ru-RU" sz="2600" dirty="0" err="1" smtClean="0">
                <a:latin typeface="+mn-lt"/>
              </a:rPr>
              <a:t>Родионово-Несветайского</a:t>
            </a:r>
            <a:r>
              <a:rPr lang="ru-RU" sz="2600" dirty="0" smtClean="0">
                <a:latin typeface="+mn-lt"/>
              </a:rPr>
              <a:t> района на 2019 </a:t>
            </a:r>
            <a:r>
              <a:rPr lang="ru-RU" sz="2600" dirty="0">
                <a:latin typeface="+mn-lt"/>
              </a:rPr>
              <a:t>год обеспечивают сбалансированность бюджета,  исполнение действующих расходных обязательств, при условии проведения системной работы по их оптимизации, сохранение приоритета социально ориентированных расходов.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+mn-lt"/>
              </a:rPr>
              <a:t>      Привлечение </a:t>
            </a:r>
            <a:r>
              <a:rPr lang="ru-RU" sz="2600" dirty="0">
                <a:latin typeface="+mn-lt"/>
              </a:rPr>
              <a:t>муниципальных внутренних заимствований </a:t>
            </a:r>
            <a:r>
              <a:rPr lang="ru-RU" sz="2600" dirty="0" err="1" smtClean="0">
                <a:latin typeface="+mn-lt"/>
              </a:rPr>
              <a:t>Болдыревским</a:t>
            </a:r>
            <a:r>
              <a:rPr lang="ru-RU" sz="2600" dirty="0" smtClean="0">
                <a:latin typeface="+mn-lt"/>
              </a:rPr>
              <a:t> сельским поселением не </a:t>
            </a:r>
            <a:r>
              <a:rPr lang="ru-RU" sz="2600" dirty="0">
                <a:latin typeface="+mn-lt"/>
              </a:rPr>
              <a:t>планируется. Муниципальный долг отсутствует.</a:t>
            </a:r>
          </a:p>
          <a:p>
            <a:pPr marL="0" indent="0" algn="just">
              <a:buNone/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Болдыревского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Родионово-Несветайского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Ростовской области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Адрес: 346598, Ростовская область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Родионово-Несветайский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район, х. Болдыревка, ул. Октябрьская,26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тел. (86340) 25-3-70, факс 25-3-24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sp33350@donpac.ru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Режим работы: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Понедельник-пятница с 8.00 до 16.00 часов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Перерыв на обед с 12.00 до 13.00 часов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Суббота-воскресенье выходной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754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Основные понятия, термины, определения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8245" y="1196752"/>
            <a:ext cx="2763534" cy="2592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</a:rPr>
              <a:t>Форма образования </a:t>
            </a:r>
            <a:r>
              <a:rPr lang="ru-RU" sz="1400" b="1" dirty="0">
                <a:latin typeface="Times New Roman" pitchFamily="18" charset="0"/>
              </a:rPr>
              <a:t>и расходования денежных средств, предназначенных для </a:t>
            </a:r>
            <a:r>
              <a:rPr lang="ru-RU" sz="1400" b="1" dirty="0" smtClean="0">
                <a:latin typeface="Times New Roman" pitchFamily="18" charset="0"/>
              </a:rPr>
              <a:t>финансового обеспечения </a:t>
            </a:r>
            <a:r>
              <a:rPr lang="ru-RU" sz="1400" b="1" dirty="0">
                <a:latin typeface="Times New Roman" pitchFamily="18" charset="0"/>
              </a:rPr>
              <a:t>задач и функций государства и местного самоуправления</a:t>
            </a:r>
            <a:r>
              <a:rPr lang="ru-RU" sz="1400" b="1" dirty="0" smtClean="0">
                <a:latin typeface="Times New Roman" pitchFamily="18" charset="0"/>
              </a:rPr>
              <a:t>. Представляет собой главный финансовый документ страны (региона, муниципалитета, поселения), утвержденный органом законодательной власти соответствующего уровня управления.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47864" y="47667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95536" y="371703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БЮДЖЕТА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7925" y="4725953"/>
            <a:ext cx="2763534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Денежные средства поступающие в бюджет (налоги юридических лиц, штрафы, административные платежи и сборы) за исключением средств, являющихся источниками финансирования дефицита бюджета.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75856" y="371703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320634" y="4437112"/>
            <a:ext cx="2763534" cy="2449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Денежные средства выплачиваемые из бюджета, которые направляются на финансовое обеспечение задач и функций государственной власти  (социальные выплаты населению, содержание муниципальных учреждений, капитальное строительство и другие) за исключением средств, являющихся источниками финансирования дефицита бюджета.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67544" y="47667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 СИСТЕМА РФ</a:t>
            </a:r>
            <a:endParaRPr lang="ru-RU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7544" y="1368557"/>
            <a:ext cx="276353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Совокупность всех бюджетов в Российской Федерации: федерального, региональных, местных, государственных внебюджетных фондов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6215074" y="1500174"/>
            <a:ext cx="276353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044750" y="857232"/>
            <a:ext cx="266429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БЮДЖЕТА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6044750" y="2714621"/>
            <a:ext cx="276353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Превышение расходов над доходами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397483" y="4365104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СУБСИДИИ</a:t>
            </a: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347864" y="5122574"/>
            <a:ext cx="2763534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Межбюджетные трансферты, представляемые на безвозмездной и безвозвратной основе в целях </a:t>
            </a:r>
            <a:r>
              <a:rPr lang="ru-RU" sz="1400" b="1" dirty="0" err="1" smtClean="0">
                <a:latin typeface="Times New Roman" pitchFamily="18" charset="0"/>
              </a:rPr>
              <a:t>софинансирования</a:t>
            </a:r>
            <a:r>
              <a:rPr lang="ru-RU" sz="1400" b="1" dirty="0" smtClean="0">
                <a:latin typeface="Times New Roman" pitchFamily="18" charset="0"/>
              </a:rPr>
              <a:t> расходов на решение вопросов местного значения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85530" y="2072004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МЕЖБЮДЖЕТНЫЕ ТРАНСФЕРТЫ</a:t>
            </a:r>
            <a:endParaRPr lang="ru-RU" sz="1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095217" y="2924944"/>
            <a:ext cx="2763534" cy="117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Межбюджетные трансферты – средства, представляемые одним бюджетом бюджетной системы РФ другому бюджету бюджетной системы РФ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67544" y="1886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Профицит БЮДЖЕТА</a:t>
            </a: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67544" y="1124744"/>
            <a:ext cx="2763534" cy="5056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Превышение доходов бюджета над расходами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397483" y="1886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Сбалансированность бюджета</a:t>
            </a: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364490" y="1052736"/>
            <a:ext cx="2763534" cy="11438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По доходам и расходам – основополагающие требование, предъявляемое к органам, составляющим и утверждающим бюджет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100423" y="980728"/>
            <a:ext cx="2763534" cy="1549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Предельные объемы денежных средств, предусмотренных в соответствующем финансовом году для исполнения бюджетных обязательств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233504" y="1886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Бюджетные ассигнования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01022" y="19888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БЮДЖЕТНЫЕ ОБЯЗАТЕЛЬСТВА</a:t>
            </a:r>
            <a:endParaRPr lang="ru-RU" sz="1400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75184" y="2924944"/>
            <a:ext cx="2763534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Расходные обязательства, подлежащие исполнению в соответствующем финансовом году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361244" y="2060848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МЕЖБЮДЖЕТНЫЕ ОТНОШЕНИЯ</a:t>
            </a:r>
            <a:endParaRPr lang="ru-RU" sz="1400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3311625" y="2852936"/>
            <a:ext cx="2763534" cy="1179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осуществления бюджетного процесса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91150" y="3861048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ДОТАЦИИ</a:t>
            </a:r>
            <a:endParaRPr lang="ru-RU" sz="1400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373531" y="4734778"/>
            <a:ext cx="2763534" cy="1646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</a:rPr>
              <a:t>Межбюджетные </a:t>
            </a:r>
            <a:r>
              <a:rPr lang="ru-RU" sz="1400" b="1" dirty="0" smtClean="0">
                <a:latin typeface="Times New Roman" pitchFamily="18" charset="0"/>
              </a:rPr>
              <a:t>трансферты – предоставляемые на безвозмездной и безвозвратной основе без установления направлений и условий их использования 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128024" y="4104456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СУБВЕНЦИИ</a:t>
            </a:r>
            <a:endParaRPr lang="ru-RU" sz="1400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6135911" y="4978558"/>
            <a:ext cx="2763534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Межбюджетные трансферты, представляемые на безвозмездной и безвозвратной основе в целях обеспечения исполнения отдельных государственных полномочий, переданных органам местного самоуправления.</a:t>
            </a:r>
            <a:endParaRPr lang="ru-RU" sz="1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2763534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</a:rPr>
              <a:t>Публичные обязательства перед физическим лицом, подлежащие исполнению в денежной форме в установленном законом, иным нормативным правовым актом размере или имеющие установленный порядок его индексации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54868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Публично нормативные обязательства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98245" y="54868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Текущий финансовый год</a:t>
            </a: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99007" y="1628800"/>
            <a:ext cx="2763534" cy="1525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228184" y="54868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Очередной финансовый год</a:t>
            </a:r>
            <a:endParaRPr lang="ru-RU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128946" y="1628800"/>
            <a:ext cx="276353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Финансовый год следующий за очередным финансовым годом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98245" y="3699351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Плановый период</a:t>
            </a:r>
            <a:endParaRPr lang="ru-RU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248626" y="4882852"/>
            <a:ext cx="276353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Два года, следующие за текущим финансовым годом</a:t>
            </a:r>
          </a:p>
        </p:txBody>
      </p:sp>
    </p:spTree>
    <p:extLst>
      <p:ext uri="{BB962C8B-B14F-4D97-AF65-F5344CB8AC3E}">
        <p14:creationId xmlns:p14="http://schemas.microsoft.com/office/powerpoint/2010/main" val="20394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79296" cy="835496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2800" dirty="0" smtClean="0"/>
              <a:t>Бюджетная система Российской Федерации </a:t>
            </a:r>
            <a:r>
              <a:rPr lang="ru-RU" sz="1800" dirty="0" smtClean="0"/>
              <a:t>основанная на экономических отношениях и государственном устройстве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89269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Это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1628800"/>
            <a:ext cx="28803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бюджетам бюджетной системы РФ относятся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1580" y="2780928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Федеральный бюджет и бюджеты государственных внебюджетных фондов Российской Федерации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1650" y="3941440"/>
            <a:ext cx="6192688" cy="71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Бюджеты субъектов РФ и бюджеты территориальных внебюджетных фондов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1730" y="4955410"/>
            <a:ext cx="45725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Местные бюджеты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1580" y="5733256"/>
            <a:ext cx="31323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</a:t>
            </a:r>
            <a:r>
              <a:rPr lang="ru-RU" dirty="0" err="1" smtClean="0"/>
              <a:t>муниципльного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60099" y="5733256"/>
            <a:ext cx="31323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поселения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427984" y="26369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27984" y="378904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25482" y="4653136"/>
            <a:ext cx="2502" cy="30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55252" y="5472762"/>
            <a:ext cx="2502" cy="30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16216" y="5486058"/>
            <a:ext cx="2502" cy="30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79296" cy="835496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2800" dirty="0" smtClean="0"/>
              <a:t>Участие граждан в обсуждении проекта бюджета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1052736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Публичные слушания – форма реализации прав граждан на участие в процессе обсуждения проектов муниципальных правовых актов по вопросам местного значения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68678" y="4941168"/>
            <a:ext cx="6192688" cy="1416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Ежегодно на публичные слушания выносится проект бюджета </a:t>
            </a:r>
            <a:r>
              <a:rPr lang="ru-RU" dirty="0" err="1" smtClean="0"/>
              <a:t>Болдыревского</a:t>
            </a:r>
            <a:r>
              <a:rPr lang="ru-RU" dirty="0" smtClean="0"/>
              <a:t> сельского поселения Родионово-Несветайского района и отчет об его исполнении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2420888"/>
            <a:ext cx="31323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Публичные </a:t>
            </a:r>
            <a:r>
              <a:rPr lang="ru-RU" dirty="0" smtClean="0"/>
              <a:t>слушания организуются и проводятся с целью выявления и учета мнения и интересов жителей по проектам, выносимым на слушания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56076" y="2432068"/>
            <a:ext cx="3132348" cy="2293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 публичных слушаний – заключение, в котором  отражаются выраженные позиции и рекомендации, формированные по результатам публичных слушаний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37774" y="2060848"/>
            <a:ext cx="0" cy="341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23653" y="2078946"/>
            <a:ext cx="0" cy="341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41966" y="4725143"/>
            <a:ext cx="0" cy="170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822250" y="4725144"/>
            <a:ext cx="0" cy="170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4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5496"/>
          </a:xfrm>
        </p:spPr>
        <p:txBody>
          <a:bodyPr/>
          <a:lstStyle/>
          <a:p>
            <a:r>
              <a:rPr lang="ru-RU" sz="3600" dirty="0" smtClean="0"/>
              <a:t>Бюджетный процесс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971600" y="1700808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проекта бюджета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64088" y="1700808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Рассмотрение и утверждение бюджета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67544" y="472514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Отчет об исполнении бюджета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19872" y="5661248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за исполнением бюджета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868144" y="472514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бюджета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564904"/>
            <a:ext cx="31623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Выгнутая вправо стрелка 9"/>
          <p:cNvSpPr/>
          <p:nvPr/>
        </p:nvSpPr>
        <p:spPr>
          <a:xfrm rot="16200000">
            <a:off x="4265966" y="-321569"/>
            <a:ext cx="792088" cy="32043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8100392" y="1896433"/>
            <a:ext cx="792088" cy="32043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10800000">
            <a:off x="179512" y="1896433"/>
            <a:ext cx="792088" cy="32043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4252878">
            <a:off x="6629020" y="5123755"/>
            <a:ext cx="468052" cy="19112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6630818">
            <a:off x="2362678" y="5188228"/>
            <a:ext cx="468052" cy="19112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95536" y="2348880"/>
            <a:ext cx="8496944" cy="3528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19472"/>
          </a:xfrm>
        </p:spPr>
        <p:txBody>
          <a:bodyPr/>
          <a:lstStyle/>
          <a:p>
            <a:r>
              <a:rPr lang="ru-RU" sz="3600" dirty="0" smtClean="0"/>
              <a:t>Основа формирования бюджета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860331"/>
            <a:ext cx="1948288" cy="259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Бюджетного кодекса Российской Федерации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880833"/>
            <a:ext cx="2072272" cy="2602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Прогноз социально -экономического развития </a:t>
            </a:r>
            <a:r>
              <a:rPr lang="ru-RU" dirty="0" err="1" smtClean="0"/>
              <a:t>Болдыревского</a:t>
            </a:r>
            <a:r>
              <a:rPr lang="ru-RU" dirty="0" smtClean="0"/>
              <a:t> сельского поселения на 2019-2021годы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2240" y="880833"/>
            <a:ext cx="1948288" cy="2602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направления бюджетной политики и основные направления налоговой политики на 2019-2021годы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11676" y="3922007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</a:t>
            </a:r>
            <a:r>
              <a:rPr lang="ru-RU" dirty="0" err="1" smtClean="0"/>
              <a:t>Болдыревского</a:t>
            </a:r>
            <a:r>
              <a:rPr lang="ru-RU" dirty="0" smtClean="0"/>
              <a:t> сельского поселения Родионово-Несветайского района на 2019 год и плановый период 2020 и 2021 годов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65766" y="5373216"/>
            <a:ext cx="45725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сбалансированности бюджета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878556"/>
            <a:ext cx="1948288" cy="2602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Послание Президента РФ Федеральному Собранию РФ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013101" y="3483637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097872" y="3487148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258112" y="3501150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490360" y="3483637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7437</TotalTime>
  <Words>2041</Words>
  <Application>Microsoft Office PowerPoint</Application>
  <PresentationFormat>Экран (4:3)</PresentationFormat>
  <Paragraphs>498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БЮДЖЕТ ДЛЯ ГРАЖДАН </vt:lpstr>
      <vt:lpstr>Уважаемые жители Болдыревского сельского поселения!</vt:lpstr>
      <vt:lpstr>Основные понятия, термины, определения</vt:lpstr>
      <vt:lpstr>Презентация PowerPoint</vt:lpstr>
      <vt:lpstr>Презентация PowerPoint</vt:lpstr>
      <vt:lpstr>Бюджетная система Российской Федерации основанная на экономических отношениях и государственном устройстве РФ</vt:lpstr>
      <vt:lpstr>Участие граждан в обсуждении проекта бюджета</vt:lpstr>
      <vt:lpstr>Бюджетный процесс</vt:lpstr>
      <vt:lpstr>Основа формирования бюджета</vt:lpstr>
      <vt:lpstr>Основные направления бюджетной и налоговой политики на 2019 год и плановый период 2020 и 2021 годов</vt:lpstr>
      <vt:lpstr>Доходы бюджета</vt:lpstr>
      <vt:lpstr>Виды доходов бюджета Болдыревского сельского поселения</vt:lpstr>
      <vt:lpstr>Налог - обязательный, индивидуально безвозмездный платеж, взимаемый с  организаций и физических лиц в форме отчуждения принадлежащих им на праве  собственности, хозяйственного ведения или оперативного управления денежных  средств в целях финансового обеспечения деятельности государства  и (или) муниципальных образований </vt:lpstr>
      <vt:lpstr>Структура доходов бюджета Болдыревского  сельского поселения поселениятыс.руб.</vt:lpstr>
      <vt:lpstr>Структура налоговых доходов бюджета Болдыревского сельского поселения  на 2019год,  тыс. руб.</vt:lpstr>
      <vt:lpstr>Структура неналоговых доходов бюджета  Болдыревского сельского поселения  на 2019 год, тыс. руб.</vt:lpstr>
      <vt:lpstr>Безвозмездные поступления в бюджет Болдыревского сельского поселения, тыс. руб.</vt:lpstr>
      <vt:lpstr>Расходы бюджета Болдыревского сельского поселения по разделам  бюджетной классификации, тыс. руб.</vt:lpstr>
      <vt:lpstr>Презентация PowerPoint</vt:lpstr>
      <vt:lpstr>Структура расходов бюджета Болдыревского сельского поселения</vt:lpstr>
      <vt:lpstr>Расходы бюджета Болдыревского сельского поселения на реализацию муниципальных программ Болдыревского сельского поселения 2019-2021 годы, руб.</vt:lpstr>
      <vt:lpstr>ИСТОЧНИКИ ВНУТРЕННЕГО ФИНАНСИРОВАНИЯ ДЕФИЦИТА БЮДЖЕТА БОЛДЫРЕВСКОГО СЕЛЬСКОГО ПОСЕЛЕНИЯ 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BUX</cp:lastModifiedBy>
  <cp:revision>199</cp:revision>
  <cp:lastPrinted>2018-02-02T08:42:04Z</cp:lastPrinted>
  <dcterms:created xsi:type="dcterms:W3CDTF">2016-12-15T14:31:48Z</dcterms:created>
  <dcterms:modified xsi:type="dcterms:W3CDTF">2019-11-21T05:20:36Z</dcterms:modified>
</cp:coreProperties>
</file>