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96" r:id="rId2"/>
    <p:sldId id="297" r:id="rId3"/>
    <p:sldId id="299" r:id="rId4"/>
    <p:sldId id="259" r:id="rId5"/>
    <p:sldId id="260" r:id="rId6"/>
    <p:sldId id="258" r:id="rId7"/>
    <p:sldId id="261" r:id="rId8"/>
    <p:sldId id="262" r:id="rId9"/>
    <p:sldId id="276" r:id="rId10"/>
    <p:sldId id="275" r:id="rId11"/>
    <p:sldId id="279" r:id="rId12"/>
    <p:sldId id="280" r:id="rId13"/>
    <p:sldId id="264" r:id="rId14"/>
    <p:sldId id="270" r:id="rId15"/>
    <p:sldId id="282" r:id="rId16"/>
    <p:sldId id="284" r:id="rId17"/>
    <p:sldId id="301" r:id="rId18"/>
    <p:sldId id="274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74" autoAdjust="0"/>
  </p:normalViewPr>
  <p:slideViewPr>
    <p:cSldViewPr>
      <p:cViewPr>
        <p:scale>
          <a:sx n="90" d="100"/>
          <a:sy n="90" d="100"/>
        </p:scale>
        <p:origin x="-79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520" baseline="0" dirty="0" smtClean="0"/>
              <a:t>Фактическое</a:t>
            </a:r>
          </a:p>
          <a:p>
            <a:pPr>
              <a:defRPr/>
            </a:pPr>
            <a:r>
              <a:rPr lang="ru-RU" sz="1520" baseline="0" dirty="0" smtClean="0"/>
              <a:t> поступление  за </a:t>
            </a:r>
            <a:r>
              <a:rPr lang="ru-RU" sz="1440" b="1" i="0" u="none" strike="noStrike" baseline="0" dirty="0" smtClean="0">
                <a:effectLst/>
              </a:rPr>
              <a:t>2014 год</a:t>
            </a:r>
            <a:endParaRPr lang="ru-RU" sz="1520" baseline="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 всего 9898,6 тыс. руб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                                 3084,5 тыс .руб</c:v>
                </c:pt>
                <c:pt idx="1">
                  <c:v>Неналоговые доходы                            1144,5 тыс.руб</c:v>
                </c:pt>
                <c:pt idx="2">
                  <c:v>Налоговые поступления                                                            5669,6тыс.руб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3084.5</c:v>
                </c:pt>
                <c:pt idx="1">
                  <c:v>1144.5</c:v>
                </c:pt>
                <c:pt idx="2">
                  <c:v>5669.6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658548040116754"/>
          <c:y val="0.3979358774950934"/>
          <c:w val="0.38868156063467729"/>
          <c:h val="0.5847118838647558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spPr>
    <a:noFill/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200" baseline="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40" b="1" i="0" baseline="0" dirty="0" smtClean="0">
                <a:effectLst/>
              </a:rPr>
              <a:t>Фактическое</a:t>
            </a:r>
            <a:endParaRPr lang="ru-RU" sz="1440" b="1" dirty="0" smtClean="0">
              <a:effectLst/>
            </a:endParaRPr>
          </a:p>
          <a:p>
            <a:pPr>
              <a:defRPr/>
            </a:pPr>
            <a:r>
              <a:rPr lang="ru-RU" sz="1440" b="1" i="0" baseline="0" dirty="0" smtClean="0">
                <a:effectLst/>
              </a:rPr>
              <a:t> поступление за 2015 год</a:t>
            </a:r>
            <a:endParaRPr lang="ru-RU" sz="1440" b="1" baseline="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2015 год:  Фактическое поступление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5351,1 тыс.руб</c:v>
                </c:pt>
                <c:pt idx="1">
                  <c:v>Неналоговые доходы                            194,7 тыс.руб</c:v>
                </c:pt>
                <c:pt idx="2">
                  <c:v>Безвозмездные поступления                                                            4546,7 тыс.руб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5351.1</c:v>
                </c:pt>
                <c:pt idx="1">
                  <c:v>194.7</c:v>
                </c:pt>
                <c:pt idx="2">
                  <c:v>4546.7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96247462361507"/>
          <c:y val="0.38115001675701682"/>
          <c:w val="0.38122041935513085"/>
          <c:h val="0.5857535397020521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spPr>
    <a:noFill/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200" baseline="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820380091377467"/>
          <c:y val="4.2055359268292666E-2"/>
          <c:w val="0.53239416253523852"/>
          <c:h val="0.654003137011946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доходы,     тыс. руб 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5669.6</c:v>
                </c:pt>
                <c:pt idx="1">
                  <c:v>5351.1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доходы, тыс. руб.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1144.5</c:v>
                </c:pt>
                <c:pt idx="1">
                  <c:v>194.7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поступления, тыс. руб.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3084.5</c:v>
                </c:pt>
                <c:pt idx="1">
                  <c:v>4546.7</c:v>
                </c:pt>
              </c:numCache>
            </c:numRef>
          </c:val>
        </c:ser>
        <c:shape val="box"/>
        <c:axId val="73809920"/>
        <c:axId val="73811456"/>
        <c:axId val="0"/>
      </c:bar3DChart>
      <c:catAx>
        <c:axId val="73809920"/>
        <c:scaling>
          <c:orientation val="minMax"/>
        </c:scaling>
        <c:axPos val="b"/>
        <c:numFmt formatCode="General" sourceLinked="1"/>
        <c:tickLblPos val="nextTo"/>
        <c:crossAx val="73811456"/>
        <c:crosses val="autoZero"/>
        <c:auto val="1"/>
        <c:lblAlgn val="ctr"/>
        <c:lblOffset val="100"/>
      </c:catAx>
      <c:valAx>
        <c:axId val="7381145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38099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Структура </a:t>
            </a:r>
            <a:r>
              <a:rPr lang="ru-RU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налоговых </a:t>
            </a:r>
            <a:r>
              <a:rPr lang="ru-RU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 неналоговых доходов бюджета </a:t>
            </a:r>
            <a:r>
              <a:rPr lang="ru-RU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Болдыревского</a:t>
            </a:r>
            <a:r>
              <a:rPr lang="ru-RU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сельского поселения </a:t>
            </a:r>
            <a:r>
              <a:rPr lang="ru-RU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Родионово-Несветайского</a:t>
            </a:r>
            <a:r>
              <a:rPr lang="ru-RU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района за 2015 год        </a:t>
            </a:r>
          </a:p>
          <a:p>
            <a:pPr>
              <a:defRPr/>
            </a:pPr>
            <a:r>
              <a:rPr lang="ru-RU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(тыс. руб.)</a:t>
            </a:r>
            <a:endParaRPr lang="ru-RU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c:rich>
      </c:tx>
      <c:layout>
        <c:manualLayout>
          <c:xMode val="edge"/>
          <c:yMode val="edge"/>
          <c:x val="0.14015403584367345"/>
          <c:y val="6.1626193946852014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Налоги на имущество</c:v>
                </c:pt>
                <c:pt idx="3">
                  <c:v>Доходы от использования имущества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766.8</c:v>
                </c:pt>
                <c:pt idx="1">
                  <c:v>1036.9000000000001</c:v>
                </c:pt>
                <c:pt idx="2">
                  <c:v>3387.2</c:v>
                </c:pt>
                <c:pt idx="3">
                  <c:v>178.4</c:v>
                </c:pt>
                <c:pt idx="4">
                  <c:v>179.2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6738773451929615"/>
          <c:y val="0.32396635115660094"/>
          <c:w val="0.31686339554777976"/>
          <c:h val="0.6617116877467449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049236900942939E-2"/>
          <c:y val="4.4861391929187422E-2"/>
          <c:w val="0.91362131816856396"/>
          <c:h val="0.843173265004597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Всего, в том числе: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5009.2</c:v>
                </c:pt>
                <c:pt idx="1">
                  <c:v>4829.3</c:v>
                </c:pt>
                <c:pt idx="2">
                  <c:v>179.9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Всего, в том числе: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5545.8</c:v>
                </c:pt>
                <c:pt idx="1">
                  <c:v>5351.1</c:v>
                </c:pt>
                <c:pt idx="2">
                  <c:v>194.7</c:v>
                </c:pt>
              </c:numCache>
            </c:numRef>
          </c:val>
        </c:ser>
        <c:axId val="73866624"/>
        <c:axId val="73872512"/>
      </c:barChart>
      <c:catAx>
        <c:axId val="73866624"/>
        <c:scaling>
          <c:orientation val="minMax"/>
        </c:scaling>
        <c:axPos val="b"/>
        <c:tickLblPos val="nextTo"/>
        <c:crossAx val="73872512"/>
        <c:crosses val="autoZero"/>
        <c:auto val="1"/>
        <c:lblAlgn val="ctr"/>
        <c:lblOffset val="100"/>
      </c:catAx>
      <c:valAx>
        <c:axId val="73872512"/>
        <c:scaling>
          <c:orientation val="minMax"/>
        </c:scaling>
        <c:axPos val="l"/>
        <c:majorGridlines/>
        <c:numFmt formatCode="General" sourceLinked="1"/>
        <c:tickLblPos val="nextTo"/>
        <c:crossAx val="7386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0388840283867"/>
          <c:y val="0.13590256924327482"/>
          <c:w val="9.9378827646544196E-2"/>
          <c:h val="0.1557639777435212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4.6196577916053944E-2"/>
          <c:y val="4.7166716391857613E-2"/>
          <c:w val="0.79281229915213036"/>
          <c:h val="0.508070955577866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2014год</c:v>
                </c:pt>
              </c:strCache>
            </c:strRef>
          </c:tx>
          <c:dLbls>
            <c:dLbl>
              <c:idx val="0"/>
              <c:layout>
                <c:manualLayout>
                  <c:x val="-3.1859708907623426E-3"/>
                  <c:y val="-2.62037313288098E-2"/>
                </c:manualLayout>
              </c:layout>
              <c:showVal val="1"/>
            </c:dLbl>
            <c:dLbl>
              <c:idx val="1"/>
              <c:layout>
                <c:manualLayout>
                  <c:x val="1.4336869008430534E-2"/>
                  <c:y val="-3.668522386033371E-2"/>
                </c:manualLayout>
              </c:layout>
              <c:showVal val="1"/>
            </c:dLbl>
            <c:dLbl>
              <c:idx val="2"/>
              <c:layout>
                <c:manualLayout>
                  <c:x val="-1.5929854453811706E-3"/>
                  <c:y val="-2.6203731328809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3084.5</c:v>
                </c:pt>
                <c:pt idx="1">
                  <c:v>62.2</c:v>
                </c:pt>
                <c:pt idx="2">
                  <c:v>434.4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2015год</c:v>
                </c:pt>
              </c:strCache>
            </c:strRef>
          </c:tx>
          <c:dLbls>
            <c:dLbl>
              <c:idx val="0"/>
              <c:layout>
                <c:manualLayout>
                  <c:x val="2.2301796235336381E-2"/>
                  <c:y val="-1.0481492531523905E-2"/>
                </c:manualLayout>
              </c:layout>
              <c:showVal val="1"/>
            </c:dLbl>
            <c:dLbl>
              <c:idx val="1"/>
              <c:layout>
                <c:manualLayout>
                  <c:x val="2.3894781680717549E-2"/>
                  <c:y val="-3.668522386033371E-2"/>
                </c:manualLayout>
              </c:layout>
              <c:showVal val="1"/>
            </c:dLbl>
            <c:dLbl>
              <c:idx val="2"/>
              <c:layout>
                <c:manualLayout>
                  <c:x val="4.7789563361435123E-3"/>
                  <c:y val="-2.6203731328809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3908.5</c:v>
                </c:pt>
                <c:pt idx="1">
                  <c:v>66.099999999999994</c:v>
                </c:pt>
                <c:pt idx="2">
                  <c:v>572.1</c:v>
                </c:pt>
              </c:numCache>
            </c:numRef>
          </c:val>
        </c:ser>
        <c:shape val="cylinder"/>
        <c:axId val="78594048"/>
        <c:axId val="78595584"/>
        <c:axId val="0"/>
      </c:bar3DChart>
      <c:catAx>
        <c:axId val="78594048"/>
        <c:scaling>
          <c:orientation val="minMax"/>
        </c:scaling>
        <c:axPos val="b"/>
        <c:numFmt formatCode="General" sourceLinked="1"/>
        <c:tickLblPos val="nextTo"/>
        <c:crossAx val="78595584"/>
        <c:crosses val="autoZero"/>
        <c:auto val="1"/>
        <c:lblAlgn val="ctr"/>
        <c:lblOffset val="100"/>
      </c:catAx>
      <c:valAx>
        <c:axId val="7859558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5940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dirty="0" err="1" smtClean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Болдыревского</a:t>
            </a:r>
            <a:r>
              <a:rPr lang="ru-RU" dirty="0" smtClean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dirty="0" err="1" smtClean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Родионово-Несветайского</a:t>
            </a:r>
            <a:r>
              <a:rPr lang="ru-RU" dirty="0" smtClean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 района </a:t>
            </a:r>
            <a:r>
              <a:rPr lang="ru-RU" dirty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по исполнению за </a:t>
            </a:r>
            <a:r>
              <a:rPr lang="ru-RU" dirty="0" smtClean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2015 год  </a:t>
            </a:r>
            <a:r>
              <a:rPr lang="ru-RU" sz="1400" dirty="0" smtClean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(тыс. </a:t>
            </a:r>
            <a:r>
              <a:rPr lang="ru-RU" sz="1400" dirty="0">
                <a:solidFill>
                  <a:schemeClr val="accent1"/>
                </a:solidFill>
                <a:latin typeface="Monotype Corsiva" pitchFamily="66" charset="0"/>
                <a:cs typeface="Times New Roman" panose="02020603050405020304" pitchFamily="18" charset="0"/>
              </a:rPr>
              <a:t>руб.)</a:t>
            </a:r>
          </a:p>
        </c:rich>
      </c:tx>
      <c:layout>
        <c:manualLayout>
          <c:xMode val="edge"/>
          <c:yMode val="edge"/>
          <c:x val="0.11968208222308391"/>
          <c:y val="2.411258939522448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Болдыревского сельского поселения Родионово-Несветайского района по исполнению за 2015 год.  (тыс. руб.)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4481.9000000000005</c:v>
                </c:pt>
                <c:pt idx="1">
                  <c:v>65.900000000000006</c:v>
                </c:pt>
                <c:pt idx="2">
                  <c:v>70.099999999999994</c:v>
                </c:pt>
                <c:pt idx="3">
                  <c:v>1205.5999999999999</c:v>
                </c:pt>
                <c:pt idx="4">
                  <c:v>910.5</c:v>
                </c:pt>
                <c:pt idx="5">
                  <c:v>105.2</c:v>
                </c:pt>
                <c:pt idx="6">
                  <c:v>3022.8</c:v>
                </c:pt>
                <c:pt idx="7">
                  <c:v>184.3</c:v>
                </c:pt>
                <c:pt idx="8">
                  <c:v>4.4000000000000004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505303271012735"/>
          <c:y val="0.26401714703708584"/>
          <c:w val="0.38494696728987454"/>
          <c:h val="0.6375095923919516"/>
        </c:manualLayout>
      </c:layout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0.66094</cdr:x>
      <cdr:y>0.22774</cdr:y>
    </cdr:from>
    <cdr:to>
      <cdr:x>0.98305</cdr:x>
      <cdr:y>0.3614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7359" y="1104239"/>
          <a:ext cx="136815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0.66843</cdr:x>
      <cdr:y>0.16667</cdr:y>
    </cdr:from>
    <cdr:to>
      <cdr:x>0.95663</cdr:x>
      <cdr:y>0.39893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47277" y="720080"/>
          <a:ext cx="1141399" cy="1003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b="1" dirty="0"/>
            <a:t>Доходы  всего </a:t>
          </a:r>
          <a:r>
            <a:rPr lang="ru-RU" b="1" dirty="0" smtClean="0"/>
            <a:t>9898,6 тыс. руб.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0.64366</cdr:x>
      <cdr:y>0.24211</cdr:y>
    </cdr:from>
    <cdr:to>
      <cdr:x>0.95141</cdr:x>
      <cdr:y>0.36189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1475" y="1164373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0.72464</cdr:x>
      <cdr:y>0.28703</cdr:y>
    </cdr:from>
    <cdr:to>
      <cdr:x>1</cdr:x>
      <cdr:y>0.37686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21515" y="1380397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0.64366</cdr:x>
      <cdr:y>0.21216</cdr:y>
    </cdr:from>
    <cdr:to>
      <cdr:x>0.90282</cdr:x>
      <cdr:y>0.302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61475" y="1020357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0.61988</cdr:x>
      <cdr:y>0.13035</cdr:y>
    </cdr:from>
    <cdr:to>
      <cdr:x>0.95081</cdr:x>
      <cdr:y>0.38121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65940" y="561243"/>
          <a:ext cx="1316485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b="1" dirty="0" smtClean="0"/>
            <a:t>Доходы  всего  10092,5 тыс. руб.</a:t>
          </a:r>
          <a:endParaRPr lang="ru-RU" b="1" dirty="0"/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200"/>
            </a:lvl1pPr>
          </a:lstStyle>
          <a:p>
            <a:fld id="{4F1BAC4F-8F55-46BC-9D5E-A4F440E99AE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1" tIns="45766" rIns="91531" bIns="4576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31" tIns="45766" rIns="91531" bIns="4576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200"/>
            </a:lvl1pPr>
          </a:lstStyle>
          <a:p>
            <a:fld id="{2A8D0319-B2F0-41E8-90FB-A04204FE3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89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D0319-B2F0-41E8-90FB-A04204FE3A8B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0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0C9641-60C4-4AD4-A410-3BC49E86F588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6840760" cy="3312368"/>
          </a:xfrm>
        </p:spPr>
        <p:txBody>
          <a:bodyPr>
            <a:noAutofit/>
          </a:bodyPr>
          <a:lstStyle/>
          <a:p>
            <a:pPr algn="ctr"/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решения Собрания депутатов  </a:t>
            </a:r>
            <a:r>
              <a:rPr lang="ru-RU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Болдыревского</a:t>
            </a: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«Об утверждении отчета об исполнении бюджета </a:t>
            </a:r>
            <a:r>
              <a:rPr lang="ru-RU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Болдыревского</a:t>
            </a: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3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Родионово-Несветайского</a:t>
            </a: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2015 год»</a:t>
            </a:r>
            <a:endParaRPr lang="ru-RU" sz="3000" dirty="0"/>
          </a:p>
        </p:txBody>
      </p:sp>
      <p:pic>
        <p:nvPicPr>
          <p:cNvPr id="5" name="Picture 2" descr="https://koshelek.org/images_2/central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8299217" cy="19088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79618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Исполнение бюджета  </a:t>
            </a:r>
            <a:r>
              <a:rPr lang="ru-RU" sz="2400" b="1" dirty="0" err="1" smtClean="0">
                <a:latin typeface="Monotype Corsiva" pitchFamily="66" charset="0"/>
              </a:rPr>
              <a:t>Болдыревского</a:t>
            </a:r>
            <a:r>
              <a:rPr lang="ru-RU" sz="2400" b="1" dirty="0" smtClean="0">
                <a:latin typeface="Monotype Corsiva" pitchFamily="66" charset="0"/>
              </a:rPr>
              <a:t> сельского поселения </a:t>
            </a:r>
            <a:r>
              <a:rPr lang="ru-RU" sz="2400" b="1" dirty="0" err="1" smtClean="0">
                <a:latin typeface="Monotype Corsiva" pitchFamily="66" charset="0"/>
              </a:rPr>
              <a:t>Родионово-Несветайского</a:t>
            </a:r>
            <a:r>
              <a:rPr lang="ru-RU" sz="2400" b="1" dirty="0" smtClean="0">
                <a:latin typeface="Monotype Corsiva" pitchFamily="66" charset="0"/>
              </a:rPr>
              <a:t> района в 2015 году</a:t>
            </a:r>
            <a:endParaRPr lang="ru-RU" sz="2400" b="1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9680618"/>
              </p:ext>
            </p:extLst>
          </p:nvPr>
        </p:nvGraphicFramePr>
        <p:xfrm>
          <a:off x="503238" y="1412776"/>
          <a:ext cx="818356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48264" y="1196752"/>
            <a:ext cx="1463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(тыс. </a:t>
            </a:r>
            <a:r>
              <a:rPr lang="ru-RU" sz="1600" b="1" dirty="0"/>
              <a:t>руб.)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636580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53372"/>
            <a:ext cx="7623832" cy="1303419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Monotype Corsiva" pitchFamily="66" charset="0"/>
              </a:rPr>
              <a:t>Анализ поступления </a:t>
            </a:r>
            <a:br>
              <a:rPr lang="ru-RU" sz="2400" b="1" i="1" dirty="0" smtClean="0">
                <a:latin typeface="Monotype Corsiva" pitchFamily="66" charset="0"/>
              </a:rPr>
            </a:br>
            <a:r>
              <a:rPr lang="ru-RU" sz="2400" b="1" i="1" dirty="0" smtClean="0">
                <a:latin typeface="Monotype Corsiva" pitchFamily="66" charset="0"/>
              </a:rPr>
              <a:t>безвозмездных поступлений</a:t>
            </a:r>
            <a:br>
              <a:rPr lang="ru-RU" sz="2400" b="1" i="1" dirty="0" smtClean="0">
                <a:latin typeface="Monotype Corsiva" pitchFamily="66" charset="0"/>
              </a:rPr>
            </a:br>
            <a:r>
              <a:rPr lang="ru-RU" sz="2400" b="1" i="1" dirty="0" smtClean="0">
                <a:latin typeface="Monotype Corsiva" pitchFamily="66" charset="0"/>
              </a:rPr>
              <a:t>в 2014-2015 годах</a:t>
            </a:r>
            <a:endParaRPr lang="ru-RU" sz="2400" b="1" i="1" dirty="0">
              <a:latin typeface="Monotype Corsiva" pitchFamily="66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1754246"/>
              </p:ext>
            </p:extLst>
          </p:nvPr>
        </p:nvGraphicFramePr>
        <p:xfrm>
          <a:off x="457202" y="1600200"/>
          <a:ext cx="8219256" cy="4218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100"/>
                <a:gridCol w="981911"/>
                <a:gridCol w="981024"/>
                <a:gridCol w="1000604"/>
                <a:gridCol w="1086257"/>
                <a:gridCol w="1174180"/>
                <a:gridCol w="1174180"/>
              </a:tblGrid>
              <a:tr h="565799"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400" b="1" dirty="0" smtClean="0"/>
                        <a:t>Наименование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/>
                    </a:p>
                    <a:p>
                      <a:pPr algn="ctr"/>
                      <a:r>
                        <a:rPr lang="ru-RU" sz="1400" b="1" dirty="0" smtClean="0"/>
                        <a:t>2014 год (факт)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r>
                        <a:rPr lang="ru-RU" sz="1600" b="1" dirty="0" smtClean="0"/>
                        <a:t>2015 год</a:t>
                      </a:r>
                      <a:endParaRPr lang="ru-RU" sz="1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r>
                        <a:rPr lang="ru-RU" sz="1600" b="1" dirty="0" smtClean="0"/>
                        <a:t>динамика</a:t>
                      </a:r>
                      <a:endParaRPr lang="ru-RU" sz="1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План</a:t>
                      </a:r>
                    </a:p>
                    <a:p>
                      <a:pPr algn="ctr"/>
                      <a:endParaRPr lang="ru-RU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Факт</a:t>
                      </a:r>
                    </a:p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тыс. руб.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% в доходах</a:t>
                      </a:r>
                      <a:endParaRPr lang="ru-RU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темп роста %</a:t>
                      </a:r>
                      <a:endParaRPr lang="ru-RU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тыс. руб.</a:t>
                      </a:r>
                      <a:endParaRPr lang="ru-RU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659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Дотации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2587,9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3908,5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3908,5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38,7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151,0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+1320,6</a:t>
                      </a:r>
                      <a:endParaRPr lang="ru-RU" sz="1400" b="1" dirty="0"/>
                    </a:p>
                  </a:txBody>
                  <a:tcPr/>
                </a:tc>
              </a:tr>
              <a:tr h="31827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Субвенции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66,1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66,1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+ 3,9</a:t>
                      </a:r>
                      <a:endParaRPr lang="ru-RU" sz="1400" b="1" dirty="0"/>
                    </a:p>
                  </a:txBody>
                  <a:tcPr/>
                </a:tc>
              </a:tr>
              <a:tr h="95939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Иные межбюджетные</a:t>
                      </a:r>
                      <a:r>
                        <a:rPr lang="ru-RU" sz="1200" b="1" baseline="0" dirty="0" smtClean="0"/>
                        <a:t> трансферы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434,4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598,1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572,1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131,7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+ 137,7</a:t>
                      </a:r>
                      <a:endParaRPr lang="ru-RU" sz="1400" b="1" dirty="0"/>
                    </a:p>
                  </a:txBody>
                  <a:tcPr/>
                </a:tc>
              </a:tr>
              <a:tr h="51659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3084,5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4572,7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4546,7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45,1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147,4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+1462,2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43445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Безвозмездные поступления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sz="13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95687003"/>
              </p:ext>
            </p:extLst>
          </p:nvPr>
        </p:nvGraphicFramePr>
        <p:xfrm>
          <a:off x="457200" y="1609725"/>
          <a:ext cx="7972452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00826" y="1916832"/>
            <a:ext cx="181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(тыс. руб.)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9189968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7552" cy="8549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  <a:cs typeface="Times New Roman" panose="02020603050405020304" pitchFamily="18" charset="0"/>
              </a:rPr>
              <a:t>Как классифицируются  виды расходов ?</a:t>
            </a:r>
            <a:r>
              <a:rPr lang="ru-RU" sz="2400" dirty="0" smtClean="0">
                <a:latin typeface="Monotype Corsiva" pitchFamily="66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3305528"/>
          </a:xfrm>
          <a:noFill/>
        </p:spPr>
        <p:txBody>
          <a:bodyPr>
            <a:normAutofit fontScale="925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u-RU" sz="1800" b="1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являющими средствами финансирования бюджета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1800" b="1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  <a:endParaRPr lang="ru-RU" sz="1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18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 бюджета: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ведомствам;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муниципальным программам.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vz.ua/static/image/big/1378907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197084"/>
            <a:ext cx="3343299" cy="2228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833822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476672"/>
            <a:ext cx="7828731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 smtClean="0">
                <a:latin typeface="Monotype Corsiva" pitchFamily="66" charset="0"/>
                <a:cs typeface="Times New Roman" panose="02020603050405020304" pitchFamily="18" charset="0"/>
              </a:rPr>
              <a:t>Болдыревского</a:t>
            </a:r>
            <a:r>
              <a:rPr lang="ru-RU" sz="2400" b="1" dirty="0" smtClean="0">
                <a:latin typeface="Monotype Corsiva" pitchFamily="66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400" b="1" dirty="0" err="1" smtClean="0">
                <a:latin typeface="Monotype Corsiva" pitchFamily="66" charset="0"/>
                <a:cs typeface="Times New Roman" panose="02020603050405020304" pitchFamily="18" charset="0"/>
              </a:rPr>
              <a:t>Родионово-Несветайского</a:t>
            </a:r>
            <a:r>
              <a:rPr lang="ru-RU" sz="2400" b="1" dirty="0" smtClean="0">
                <a:latin typeface="Monotype Corsiva" pitchFamily="66" charset="0"/>
                <a:cs typeface="Times New Roman" panose="02020603050405020304" pitchFamily="18" charset="0"/>
              </a:rPr>
              <a:t> района за 2015 год</a:t>
            </a:r>
            <a:endParaRPr lang="ru-RU" sz="1600" b="1" dirty="0">
              <a:latin typeface="Monotype Corsiva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9252619"/>
              </p:ext>
            </p:extLst>
          </p:nvPr>
        </p:nvGraphicFramePr>
        <p:xfrm>
          <a:off x="467544" y="1196753"/>
          <a:ext cx="8231845" cy="465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7515"/>
                <a:gridCol w="1354157"/>
                <a:gridCol w="1788898"/>
                <a:gridCol w="1911275"/>
              </a:tblGrid>
              <a:tr h="8359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2015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7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0100  Общегосударственные вопросы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4513,5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7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0200 Национальная оборона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0300 Национальная безопасность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правоохранительная деятельность</a:t>
                      </a:r>
                      <a:endParaRPr lang="ru-RU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0400 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0500 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0600 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0800 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1000 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1100 Физическая культура и спорт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227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бюджету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95558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82170304"/>
              </p:ext>
            </p:extLst>
          </p:nvPr>
        </p:nvGraphicFramePr>
        <p:xfrm>
          <a:off x="570019" y="332510"/>
          <a:ext cx="7502443" cy="579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364470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Monotype Corsiva" pitchFamily="66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2000" b="1" dirty="0" err="1" smtClean="0">
                <a:latin typeface="Monotype Corsiva" pitchFamily="66" charset="0"/>
                <a:cs typeface="Times New Roman" panose="02020603050405020304" pitchFamily="18" charset="0"/>
              </a:rPr>
              <a:t>Болдыревского</a:t>
            </a:r>
            <a:r>
              <a:rPr lang="ru-RU" sz="2000" b="1" dirty="0" smtClean="0">
                <a:latin typeface="Monotype Corsiva" pitchFamily="66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b="1" dirty="0" err="1" smtClean="0">
                <a:latin typeface="Monotype Corsiva" pitchFamily="66" charset="0"/>
                <a:cs typeface="Times New Roman" panose="02020603050405020304" pitchFamily="18" charset="0"/>
              </a:rPr>
              <a:t>Родионово-Несветайского</a:t>
            </a:r>
            <a:r>
              <a:rPr lang="ru-RU" sz="2000" b="1" dirty="0" smtClean="0">
                <a:latin typeface="Monotype Corsiva" pitchFamily="66" charset="0"/>
                <a:cs typeface="Times New Roman" panose="02020603050405020304" pitchFamily="18" charset="0"/>
              </a:rPr>
              <a:t> района в программном формате </a:t>
            </a:r>
            <a:r>
              <a:rPr lang="ru-RU" sz="2700" b="1" dirty="0" smtClean="0">
                <a:latin typeface="Monotype Corsiva" pitchFamily="66" charset="0"/>
                <a:cs typeface="Times New Roman" panose="02020603050405020304" pitchFamily="18" charset="0"/>
              </a:rPr>
              <a:t>       </a:t>
            </a:r>
            <a:br>
              <a:rPr lang="ru-RU" sz="2700" b="1" dirty="0" smtClean="0">
                <a:latin typeface="Monotype Corsiva" pitchFamily="66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7419141"/>
              </p:ext>
            </p:extLst>
          </p:nvPr>
        </p:nvGraphicFramePr>
        <p:xfrm>
          <a:off x="467543" y="1643050"/>
          <a:ext cx="8208912" cy="416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50"/>
                <a:gridCol w="2546777"/>
                <a:gridCol w="1243774"/>
                <a:gridCol w="1409612"/>
                <a:gridCol w="1243774"/>
                <a:gridCol w="1308925"/>
              </a:tblGrid>
              <a:tr h="68631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Болдыревского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2014г.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2015г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 2015 г.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вес в фактических  расходах %</a:t>
                      </a:r>
                    </a:p>
                    <a:p>
                      <a:pPr algn="ctr"/>
                      <a:endParaRPr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4013">
                <a:tc>
                  <a:txBody>
                    <a:bodyPr/>
                    <a:lstStyle/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качественными жилищно-коммунальными услугами населения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Болдыревского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136,9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477">
                <a:tc>
                  <a:txBody>
                    <a:bodyPr/>
                    <a:lstStyle/>
                    <a:p>
                      <a:endParaRPr lang="ru-RU" sz="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общественного порядка и противодействие преступности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93,3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66,6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66,6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7597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34,3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70,2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70,1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338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2962,1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3022,8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3022,8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30,1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399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территории поселения, охрана окружающей среды и рациональное природопользование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620,3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905,1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878,8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982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/>
                </a:tc>
              </a:tr>
              <a:tr h="281982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1934,9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1289,2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1205,6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7597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3595,3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3678,4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3677,5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36,6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8878">
                <a:tc gridSpan="2">
                  <a:txBody>
                    <a:bodyPr/>
                    <a:lstStyle/>
                    <a:p>
                      <a:r>
                        <a:rPr lang="ru-RU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муниципальным программам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9280,0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9173,8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9062,7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90,2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2629">
                <a:tc grid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бюджета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9545,2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10192,5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10050,7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64783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136904" cy="3024336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"Бюджет для граждан" в доступной для широкого круга пользователей  форме  раскрывает информацию об исполнении бюджета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Болдыревского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Родионово-Несветайского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за 2015 год.                                 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Разработчиком презентации "Бюджет для граждан" является сектор экономики и финансов Администрации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Болдыревского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6400800" cy="1752600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5506666"/>
              </p:ext>
            </p:extLst>
          </p:nvPr>
        </p:nvGraphicFramePr>
        <p:xfrm>
          <a:off x="611560" y="3789040"/>
          <a:ext cx="7992892" cy="2087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050"/>
                <a:gridCol w="771351"/>
                <a:gridCol w="771351"/>
                <a:gridCol w="964190"/>
                <a:gridCol w="964190"/>
                <a:gridCol w="964190"/>
                <a:gridCol w="964190"/>
                <a:gridCol w="964190"/>
                <a:gridCol w="964190"/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Контактная информация: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Заведующая сектором экономики и финансов                                    Белецкая Елена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"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                      346598, Ростовская область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Родионово-Несветайский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район, х. Болдыревка, ул. Октябрьская, 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Телефон/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факс       8(86340)25-3-24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электронной почты :     </a:t>
                      </a:r>
                      <a:r>
                        <a:rPr lang="en-U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sp33350@donpac.ru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 работы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8-00 до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16-00   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пн,вт,ср,чт,пт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 с 12-00 до 13-00   Выходные сб,вс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 размещена  на официальном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сайте Администрации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Родионово-Несветайского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79523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620689"/>
            <a:ext cx="807249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i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8000" b="1" i="1" cap="none" spc="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000" b="1" i="1" cap="none" spc="0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fb.ru/misc/i/gallery/17625/705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068960"/>
            <a:ext cx="5472607" cy="33465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405260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2453"/>
            <a:ext cx="8229600" cy="38506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разрабатывается в целях ознакомления граждан с основными положениями решения об утверждении отчета об исполнении бюджета в доступной форме для широкого круга заинтересованных пользователей. Документ содержит описание объемов исполнения доходов, расходов бюджета и их структуру, приоритетные направления расходования бюджетных средств, объемы средств бюджета, направляемых на финансирование социально-значимых мероприятий в сфере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политики, физической культуры и спорта, жилищно- коммунального хозяйства и в других сферах за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Picture 2" descr="http://www.365.kg/uploads/posts/2012-07/1341448602_byudzhet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195975"/>
            <a:ext cx="3443536" cy="22426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918064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147248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Исполнение бюджета </a:t>
            </a:r>
            <a:r>
              <a:rPr lang="ru-RU" sz="2400" b="1" dirty="0" err="1" smtClean="0">
                <a:latin typeface="Monotype Corsiva" pitchFamily="66" charset="0"/>
              </a:rPr>
              <a:t>Болдыревского</a:t>
            </a:r>
            <a:r>
              <a:rPr lang="ru-RU" sz="2400" b="1" dirty="0" smtClean="0">
                <a:latin typeface="Monotype Corsiva" pitchFamily="66" charset="0"/>
              </a:rPr>
              <a:t> сельского поселения </a:t>
            </a:r>
            <a:r>
              <a:rPr lang="ru-RU" sz="2400" b="1" dirty="0" err="1" smtClean="0">
                <a:latin typeface="Monotype Corsiva" pitchFamily="66" charset="0"/>
              </a:rPr>
              <a:t>Родионово-Несветайского</a:t>
            </a:r>
            <a:r>
              <a:rPr lang="ru-RU" sz="2400" b="1" dirty="0" smtClean="0">
                <a:latin typeface="Monotype Corsiva" pitchFamily="66" charset="0"/>
              </a:rPr>
              <a:t> района за 2015 год  </a:t>
            </a:r>
            <a:endParaRPr lang="ru-RU" sz="2400" b="1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1600175"/>
              </p:ext>
            </p:extLst>
          </p:nvPr>
        </p:nvGraphicFramePr>
        <p:xfrm>
          <a:off x="503238" y="1772813"/>
          <a:ext cx="8183565" cy="41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284"/>
                <a:gridCol w="772941"/>
                <a:gridCol w="963136"/>
                <a:gridCol w="569961"/>
                <a:gridCol w="815389"/>
                <a:gridCol w="1029956"/>
                <a:gridCol w="639332"/>
                <a:gridCol w="909283"/>
                <a:gridCol w="909283"/>
              </a:tblGrid>
              <a:tr h="1231134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00" b="1" dirty="0" smtClean="0"/>
                    </a:p>
                    <a:p>
                      <a:pPr algn="ctr"/>
                      <a:r>
                        <a:rPr lang="ru-RU" sz="1200" b="1" dirty="0" smtClean="0"/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b="1" dirty="0" smtClean="0"/>
                    </a:p>
                    <a:p>
                      <a:pPr algn="ctr"/>
                      <a:r>
                        <a:rPr lang="ru-RU" sz="1200" b="1" dirty="0" smtClean="0"/>
                        <a:t>(тыс. руб.)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Дефицит(-), профицит(+)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746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Утверж-ден</a:t>
                      </a:r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05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05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/>
                      <a:r>
                        <a:rPr lang="ru-RU" sz="105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05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назначе-ния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05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01.01.2016г.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b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бюджет-ные</a:t>
                      </a:r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назначе-ния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.01.201</a:t>
                      </a:r>
                      <a:r>
                        <a:rPr lang="ru-RU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05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испол-нения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Утвержден-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050" b="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05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бюджетные назначения</a:t>
                      </a:r>
                    </a:p>
                    <a:p>
                      <a:pPr marL="0" algn="ctr" defTabSz="914400" rtl="0" eaLnBrk="1" latinLnBrk="0" hangingPunct="1"/>
                      <a:endParaRPr lang="ru-RU" sz="105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050" b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05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05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01.01.2016г</a:t>
                      </a:r>
                      <a:endParaRPr lang="ru-RU" sz="105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</a:tr>
              <a:tr h="9986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Болдыревское сельское поселение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9581,9</a:t>
                      </a:r>
                    </a:p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10092,5</a:t>
                      </a:r>
                    </a:p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10192,5</a:t>
                      </a: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-610,6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28" marR="90928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24328" y="133221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(тыс. </a:t>
            </a:r>
            <a:r>
              <a:rPr lang="ru-RU" sz="1200" b="1" dirty="0"/>
              <a:t>руб.)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3246967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9269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Структура доходов бюджета </a:t>
            </a:r>
            <a:r>
              <a:rPr lang="ru-RU" sz="2400" b="1" dirty="0" err="1" smtClean="0">
                <a:latin typeface="Monotype Corsiva" pitchFamily="66" charset="0"/>
              </a:rPr>
              <a:t>Болдыревского</a:t>
            </a:r>
            <a:r>
              <a:rPr lang="ru-RU" sz="2400" b="1" dirty="0" smtClean="0">
                <a:latin typeface="Monotype Corsiva" pitchFamily="66" charset="0"/>
              </a:rPr>
              <a:t> сельского поселения </a:t>
            </a:r>
            <a:r>
              <a:rPr lang="ru-RU" sz="2400" b="1" dirty="0" err="1" smtClean="0">
                <a:latin typeface="Monotype Corsiva" pitchFamily="66" charset="0"/>
              </a:rPr>
              <a:t>Родионово-Несветайского</a:t>
            </a:r>
            <a:r>
              <a:rPr lang="ru-RU" sz="2400" b="1" dirty="0" smtClean="0">
                <a:latin typeface="Monotype Corsiva" pitchFamily="66" charset="0"/>
              </a:rPr>
              <a:t> района </a:t>
            </a:r>
            <a:endParaRPr lang="ru-RU" sz="2400" b="1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48382"/>
              </p:ext>
            </p:extLst>
          </p:nvPr>
        </p:nvGraphicFramePr>
        <p:xfrm>
          <a:off x="503238" y="1700807"/>
          <a:ext cx="8183562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925"/>
                <a:gridCol w="2571783"/>
                <a:gridCol w="2727854"/>
              </a:tblGrid>
              <a:tr h="5093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0928" marR="90928"/>
                </a:tc>
              </a:tr>
              <a:tr h="15279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Поступления</a:t>
                      </a:r>
                      <a:r>
                        <a:rPr lang="ru-RU" sz="1200" baseline="0" dirty="0" smtClean="0"/>
                        <a:t> от уплаты налогов, установленных Налоговым кодексом Российской Федерации</a:t>
                      </a:r>
                      <a:endParaRPr lang="ru-RU" sz="1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Поступления от уплаты других пошлин и сборов, установленных законодательством Российской Федерации, а также штрафов за нарушение законодательства</a:t>
                      </a:r>
                      <a:endParaRPr lang="ru-RU" sz="1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Поступления от других бюджетов (межбюджетные трансферы), организаций, граждан </a:t>
                      </a:r>
                    </a:p>
                    <a:p>
                      <a:pPr algn="ctr"/>
                      <a:r>
                        <a:rPr lang="ru-RU" sz="1200" dirty="0" smtClean="0"/>
                        <a:t>(кроме налоговых и неналоговых доходов)</a:t>
                      </a:r>
                      <a:endParaRPr lang="ru-RU" sz="1200" dirty="0"/>
                    </a:p>
                  </a:txBody>
                  <a:tcPr marL="90928" marR="90928"/>
                </a:tc>
              </a:tr>
              <a:tr h="2139164">
                <a:tc>
                  <a:txBody>
                    <a:bodyPr/>
                    <a:lstStyle/>
                    <a:p>
                      <a:r>
                        <a:rPr lang="ru-RU" sz="1200" b="1" u="sng" dirty="0" smtClean="0"/>
                        <a:t>Налоги </a:t>
                      </a:r>
                      <a:r>
                        <a:rPr lang="ru-RU" sz="1200" b="0" u="none" dirty="0" smtClean="0"/>
                        <a:t>– обязательные платежи юридических и физических лиц в бюджет.</a:t>
                      </a:r>
                    </a:p>
                    <a:p>
                      <a:r>
                        <a:rPr lang="ru-RU" sz="1200" b="1" u="sng" dirty="0" smtClean="0"/>
                        <a:t>Государственная пошлина</a:t>
                      </a:r>
                      <a:r>
                        <a:rPr lang="ru-RU" sz="1200" b="0" u="none" dirty="0" smtClean="0"/>
                        <a:t>- денежный сбор, взимаемый уполномоченными органами при выполнении ими</a:t>
                      </a:r>
                      <a:r>
                        <a:rPr lang="ru-RU" sz="1200" b="0" u="none" baseline="0" dirty="0" smtClean="0"/>
                        <a:t> определенных функций, в размерах, предусмотренных  законодательством государства</a:t>
                      </a:r>
                      <a:endParaRPr lang="ru-RU" sz="1200" b="1" u="sng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200" b="1" u="sng" dirty="0" smtClean="0"/>
                        <a:t>Штрафы </a:t>
                      </a:r>
                      <a:r>
                        <a:rPr lang="ru-RU" sz="1200" b="0" u="none" baseline="0" dirty="0" smtClean="0"/>
                        <a:t> - денежные взыскания за нарушения законодательства о налогах и сборах</a:t>
                      </a:r>
                    </a:p>
                    <a:p>
                      <a:r>
                        <a:rPr lang="ru-RU" sz="1200" b="1" u="sng" baseline="0" dirty="0" smtClean="0"/>
                        <a:t>Другие платежи</a:t>
                      </a:r>
                      <a:r>
                        <a:rPr lang="ru-RU" sz="1200" b="0" u="none" baseline="0" dirty="0" smtClean="0"/>
                        <a:t> – прочие неналоговые доходы</a:t>
                      </a:r>
                      <a:endParaRPr lang="ru-RU" sz="1200" b="1" u="sng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sz="1200" b="1" u="sng" dirty="0" smtClean="0"/>
                        <a:t>Межбюджетные</a:t>
                      </a:r>
                      <a:r>
                        <a:rPr lang="ru-RU" sz="1200" b="1" u="sng" baseline="0" dirty="0" smtClean="0"/>
                        <a:t> трансферы  </a:t>
                      </a:r>
                      <a:r>
                        <a:rPr lang="ru-RU" sz="1200" b="0" u="none" baseline="0" dirty="0" smtClean="0"/>
                        <a:t>-денежные средства, перечислимые из одного бюджета бюджетной системы Российской Федерации другому.</a:t>
                      </a:r>
                      <a:endParaRPr lang="ru-RU" sz="1200" b="1" u="sng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317888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92888" cy="1008112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/>
              <a:t> </a:t>
            </a:r>
            <a:r>
              <a:rPr lang="ru-RU" sz="2300" b="1" dirty="0" smtClean="0">
                <a:latin typeface="Monotype Corsiva" pitchFamily="66" charset="0"/>
              </a:rPr>
              <a:t>Доходы, поступающие </a:t>
            </a:r>
            <a:r>
              <a:rPr lang="ru-RU" sz="2300" b="1" dirty="0">
                <a:latin typeface="Monotype Corsiva" pitchFamily="66" charset="0"/>
              </a:rPr>
              <a:t>в бюджет </a:t>
            </a:r>
            <a:br>
              <a:rPr lang="ru-RU" sz="2300" b="1" dirty="0">
                <a:latin typeface="Monotype Corsiva" pitchFamily="66" charset="0"/>
              </a:rPr>
            </a:br>
            <a:r>
              <a:rPr lang="ru-RU" sz="2300" b="1" dirty="0" err="1" smtClean="0">
                <a:latin typeface="Monotype Corsiva" pitchFamily="66" charset="0"/>
              </a:rPr>
              <a:t>Болдыревского</a:t>
            </a:r>
            <a:r>
              <a:rPr lang="ru-RU" sz="2300" b="1" dirty="0" smtClean="0">
                <a:latin typeface="Monotype Corsiva" pitchFamily="66" charset="0"/>
              </a:rPr>
              <a:t> сельского поселения </a:t>
            </a:r>
            <a:r>
              <a:rPr lang="ru-RU" sz="2300" b="1" dirty="0" err="1" smtClean="0">
                <a:latin typeface="Monotype Corsiva" pitchFamily="66" charset="0"/>
              </a:rPr>
              <a:t>Родионово-Несветайского</a:t>
            </a:r>
            <a:r>
              <a:rPr lang="ru-RU" sz="2300" b="1" dirty="0" smtClean="0">
                <a:latin typeface="Monotype Corsiva" pitchFamily="66" charset="0"/>
              </a:rPr>
              <a:t> района</a:t>
            </a:r>
            <a:endParaRPr lang="ru-RU" sz="23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27419914"/>
              </p:ext>
            </p:extLst>
          </p:nvPr>
        </p:nvGraphicFramePr>
        <p:xfrm>
          <a:off x="457200" y="1772816"/>
          <a:ext cx="822960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2883768"/>
                <a:gridCol w="2743200"/>
              </a:tblGrid>
              <a:tr h="92846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доходы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Неналоговые доходы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Безвозмездные</a:t>
                      </a:r>
                      <a:r>
                        <a:rPr lang="ru-RU" sz="1600" b="1" baseline="0" dirty="0" smtClean="0"/>
                        <a:t> поступления</a:t>
                      </a:r>
                      <a:endParaRPr lang="ru-RU" sz="1600" b="1" dirty="0"/>
                    </a:p>
                  </a:txBody>
                  <a:tcPr/>
                </a:tc>
              </a:tr>
              <a:tr h="31039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Акцизы на нефтепродукты;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Налоги</a:t>
                      </a:r>
                      <a:r>
                        <a:rPr lang="ru-RU" sz="1600" baseline="0" dirty="0" smtClean="0"/>
                        <a:t> на совокупный доход;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Налоги на имущество;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Государственная пошлина.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Доходы от сдачи в аренду имущества;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Доходы,</a:t>
                      </a:r>
                      <a:r>
                        <a:rPr lang="ru-RU" sz="1600" baseline="0" dirty="0" smtClean="0"/>
                        <a:t> поступающие в порядке возмещения расходов, понесенных в связи с эксплуатацией имущества</a:t>
                      </a:r>
                      <a:r>
                        <a:rPr lang="ru-RU" sz="1600" dirty="0" smtClean="0"/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Штрафы, санкции, возмещение ущерба.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Дотации;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Субвенции;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Иные межбюджетные</a:t>
                      </a:r>
                      <a:r>
                        <a:rPr lang="ru-RU" sz="1600" baseline="0" dirty="0" smtClean="0"/>
                        <a:t> трансферты.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13457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97552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тчета об исполнении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Болдыревского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Родионово-Несветайского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за 2015 год </a:t>
            </a:r>
            <a:endParaRPr lang="ru-RU" sz="23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8129735"/>
              </p:ext>
            </p:extLst>
          </p:nvPr>
        </p:nvGraphicFramePr>
        <p:xfrm>
          <a:off x="454912" y="1510803"/>
          <a:ext cx="8229600" cy="43664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800"/>
                <a:gridCol w="1218400"/>
                <a:gridCol w="1371600"/>
                <a:gridCol w="1371600"/>
                <a:gridCol w="1371600"/>
                <a:gridCol w="1371600"/>
              </a:tblGrid>
              <a:tr h="995468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показателей</a:t>
                      </a:r>
                      <a:endParaRPr lang="ru-RU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2014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2015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(план)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2015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(факт)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Динамика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к 2014 %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366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Общий</a:t>
                      </a:r>
                      <a:r>
                        <a:rPr lang="ru-RU" sz="1400" baseline="0" dirty="0" smtClean="0"/>
                        <a:t> объем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доходов (тыс. руб.)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9898,6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9581,9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10092,5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b="1" dirty="0" smtClean="0"/>
                        <a:t>105,3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102,0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81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Общий</a:t>
                      </a:r>
                      <a:r>
                        <a:rPr lang="ru-RU" sz="1400" baseline="0" dirty="0" smtClean="0"/>
                        <a:t> объем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расходов (тыс. руб.)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9545,2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b="1" dirty="0" smtClean="0"/>
                        <a:t>10092,5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b="1" dirty="0" smtClean="0"/>
                        <a:t>10050,7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b="1" dirty="0" smtClean="0"/>
                        <a:t>98,6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105,3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86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Дефицит (-);</a:t>
                      </a:r>
                    </a:p>
                    <a:p>
                      <a:pPr algn="ctr"/>
                      <a:r>
                        <a:rPr lang="ru-RU" sz="1400" dirty="0" smtClean="0"/>
                        <a:t>Профицит (+)</a:t>
                      </a:r>
                    </a:p>
                    <a:p>
                      <a:pPr algn="ctr"/>
                      <a:r>
                        <a:rPr lang="ru-RU" sz="1400" dirty="0" smtClean="0"/>
                        <a:t>(тыс. руб.)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+353,4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-610,6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+41,8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54811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85783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Monotype Corsiva" pitchFamily="66" charset="0"/>
              </a:rPr>
              <a:t>Удельный вес доходов </a:t>
            </a:r>
            <a:r>
              <a:rPr lang="ru-RU" sz="2400" b="1" dirty="0" smtClean="0">
                <a:latin typeface="Monotype Corsiva" pitchFamily="66" charset="0"/>
              </a:rPr>
              <a:t>бюджета </a:t>
            </a:r>
            <a:r>
              <a:rPr lang="ru-RU" sz="2400" b="1" dirty="0" err="1" smtClean="0">
                <a:latin typeface="Monotype Corsiva" pitchFamily="66" charset="0"/>
              </a:rPr>
              <a:t>Болдыревского</a:t>
            </a:r>
            <a:r>
              <a:rPr lang="ru-RU" sz="2400" b="1" dirty="0" smtClean="0">
                <a:latin typeface="Monotype Corsiva" pitchFamily="66" charset="0"/>
              </a:rPr>
              <a:t> сельского поселения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Родионово-Несветайского</a:t>
            </a:r>
            <a:r>
              <a:rPr lang="ru-RU" sz="2400" b="1" dirty="0" smtClean="0">
                <a:latin typeface="Monotype Corsiva" pitchFamily="66" charset="0"/>
              </a:rPr>
              <a:t> района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в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>
                <a:latin typeface="Monotype Corsiva" pitchFamily="66" charset="0"/>
              </a:rPr>
              <a:t>соответствии со </a:t>
            </a:r>
            <a:r>
              <a:rPr lang="ru-RU" sz="2400" b="1" dirty="0" smtClean="0">
                <a:latin typeface="Monotype Corsiva" pitchFamily="66" charset="0"/>
              </a:rPr>
              <a:t>структурой</a:t>
            </a:r>
            <a:endParaRPr lang="ru-RU" sz="2400" dirty="0">
              <a:latin typeface="Monotype Corsiva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739266"/>
              </p:ext>
            </p:extLst>
          </p:nvPr>
        </p:nvGraphicFramePr>
        <p:xfrm>
          <a:off x="395537" y="1556792"/>
          <a:ext cx="39604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62977153"/>
              </p:ext>
            </p:extLst>
          </p:nvPr>
        </p:nvGraphicFramePr>
        <p:xfrm>
          <a:off x="4698348" y="1571613"/>
          <a:ext cx="3978108" cy="430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599416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8549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Динамика доходной части бюджета </a:t>
            </a:r>
            <a:r>
              <a:rPr lang="ru-RU" sz="2400" b="1" dirty="0" err="1" smtClean="0">
                <a:latin typeface="Monotype Corsiva" pitchFamily="66" charset="0"/>
              </a:rPr>
              <a:t>Блдыревского</a:t>
            </a:r>
            <a:r>
              <a:rPr lang="ru-RU" sz="2400" b="1" dirty="0" smtClean="0">
                <a:latin typeface="Monotype Corsiva" pitchFamily="66" charset="0"/>
              </a:rPr>
              <a:t> сельского поселения </a:t>
            </a:r>
            <a:r>
              <a:rPr lang="ru-RU" sz="2400" b="1" dirty="0" err="1" smtClean="0">
                <a:latin typeface="Monotype Corsiva" pitchFamily="66" charset="0"/>
              </a:rPr>
              <a:t>Родионово-Несветайского</a:t>
            </a:r>
            <a:r>
              <a:rPr lang="ru-RU" sz="2400" b="1" dirty="0" smtClean="0">
                <a:latin typeface="Monotype Corsiva" pitchFamily="66" charset="0"/>
              </a:rPr>
              <a:t> района</a:t>
            </a:r>
            <a:endParaRPr lang="ru-RU" sz="1800" dirty="0"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3873224"/>
              </p:ext>
            </p:extLst>
          </p:nvPr>
        </p:nvGraphicFramePr>
        <p:xfrm>
          <a:off x="503238" y="1844824"/>
          <a:ext cx="818356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214421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3723084"/>
              </p:ext>
            </p:extLst>
          </p:nvPr>
        </p:nvGraphicFramePr>
        <p:xfrm>
          <a:off x="611560" y="620688"/>
          <a:ext cx="76862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282770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17026</TotalTime>
  <Words>1050</Words>
  <Application>Microsoft Office PowerPoint</Application>
  <PresentationFormat>Экран (4:3)</PresentationFormat>
  <Paragraphs>352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К проекту решения Собрания депутатов  Болдыревского сельского поселения «Об утверждении отчета об исполнении бюджета Болдыревского сельского поселения Родионово-Несветайского района за 2015 год»</vt:lpstr>
      <vt:lpstr>Слайд 2</vt:lpstr>
      <vt:lpstr>Исполнение бюджета Болдыревского сельского поселения Родионово-Несветайского района за 2015 год  </vt:lpstr>
      <vt:lpstr>Структура доходов бюджета Болдыревского сельского поселения Родионово-Несветайского района </vt:lpstr>
      <vt:lpstr> Доходы, поступающие в бюджет  Болдыревского сельского поселения Родионово-Несветайского района</vt:lpstr>
      <vt:lpstr>Основные характеристики  отчета об исполнении бюджета Болдыревского сельского поселения Родионово-Несветайского района за 2015 год </vt:lpstr>
      <vt:lpstr>Удельный вес доходов бюджета Болдыревского сельского поселения Родионово-Несветайского района в соответствии со структурой</vt:lpstr>
      <vt:lpstr>Динамика доходной части бюджета Блдыревского сельского поселения Родионово-Несветайского района</vt:lpstr>
      <vt:lpstr>Слайд 9</vt:lpstr>
      <vt:lpstr>Исполнение бюджета  Болдыревского сельского поселения Родионово-Несветайского района в 2015 году</vt:lpstr>
      <vt:lpstr>Анализ поступления  безвозмездных поступлений в 2014-2015 годах</vt:lpstr>
      <vt:lpstr>Безвозмездные поступления  </vt:lpstr>
      <vt:lpstr>Как классифицируются  виды расходов ? </vt:lpstr>
      <vt:lpstr>Исполнение бюджета Болдыревского сельского поселения Родионово-Несветайского района за 2015 год</vt:lpstr>
      <vt:lpstr>Слайд 15</vt:lpstr>
      <vt:lpstr>Структура расходов бюджета Болдыревского сельского поселения Родионово-Несветайского района в программном формате          (тыс. руб.)</vt:lpstr>
      <vt:lpstr>"Бюджет для граждан" в доступной для широкого круга пользователей  форме  раскрывает информацию об исполнении бюджета Болдыревского сельского поселения Родионово-Несветайского района  за 2015 год.                                    Разработчиком презентации "Бюджет для граждан" является сектор экономики и финансов Администрации Болдыревского сельского поселения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Болдыревсукое сельское поселение за 2015 год</dc:title>
  <dc:creator>Е.Н.Белецкая</dc:creator>
  <cp:lastModifiedBy>1</cp:lastModifiedBy>
  <cp:revision>331</cp:revision>
  <cp:lastPrinted>2015-04-22T08:05:36Z</cp:lastPrinted>
  <dcterms:created xsi:type="dcterms:W3CDTF">2014-11-26T05:32:22Z</dcterms:created>
  <dcterms:modified xsi:type="dcterms:W3CDTF">2016-03-21T12:53:01Z</dcterms:modified>
</cp:coreProperties>
</file>