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  <p:sldId id="270" r:id="rId14"/>
    <p:sldId id="268" r:id="rId15"/>
    <p:sldId id="271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otX val="70"/>
      <c:rotY val="30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802460436132633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cat>
            <c:strRef>
              <c:f>Лист1!$A$2:$A$7</c:f>
              <c:strCache>
                <c:ptCount val="6"/>
                <c:pt idx="0">
                  <c:v>земельный налог   4244,1</c:v>
                </c:pt>
                <c:pt idx="1">
                  <c:v>налог на доходы физичнских лиц     456,5</c:v>
                </c:pt>
                <c:pt idx="2">
                  <c:v>налог на имущество физических лиц        89,0</c:v>
                </c:pt>
                <c:pt idx="3">
                  <c:v>налоги на совокупный доход      206,8</c:v>
                </c:pt>
                <c:pt idx="4">
                  <c:v>прочие налоговые и неналоговые доходы         188,6</c:v>
                </c:pt>
                <c:pt idx="5">
                  <c:v>безвозмездные поступления            2056,6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4391.5</c:v>
                </c:pt>
                <c:pt idx="1">
                  <c:v>456.5</c:v>
                </c:pt>
                <c:pt idx="2">
                  <c:v>61.2</c:v>
                </c:pt>
                <c:pt idx="3">
                  <c:v>50.4</c:v>
                </c:pt>
                <c:pt idx="4">
                  <c:v>190.4</c:v>
                </c:pt>
                <c:pt idx="5">
                  <c:v>2056.6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093794797949622"/>
          <c:y val="1.8549834170552941E-2"/>
          <c:w val="0.34906205202050528"/>
          <c:h val="0.9776558879729724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"/>
      <c:rotY val="5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</c:spPr>
          </c:dPt>
          <c:dPt>
            <c:idx val="2"/>
            <c:spPr>
              <a:solidFill>
                <a:schemeClr val="accent5">
                  <a:lumMod val="50000"/>
                </a:schemeClr>
              </a:solidFill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layout>
                <c:manualLayout>
                  <c:x val="3.1076357792139894E-3"/>
                  <c:y val="0.2251029125418813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5185,0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9.3229073376419995E-3"/>
                  <c:y val="0.2715158842000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5316,2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3229073376419995E-3"/>
                  <c:y val="0.621933820218808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5348,6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Прогноз на 2017 год</c:v>
                </c:pt>
                <c:pt idx="1">
                  <c:v>Плановый период 2018 года</c:v>
                </c:pt>
                <c:pt idx="2">
                  <c:v>Плановый период 2019 года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5149.9000000000005</c:v>
                </c:pt>
                <c:pt idx="1">
                  <c:v>5174.4000000000005</c:v>
                </c:pt>
                <c:pt idx="2">
                  <c:v>5197.1000000000004</c:v>
                </c:pt>
              </c:numCache>
            </c:numRef>
          </c:val>
        </c:ser>
        <c:dLbls>
          <c:showVal val="1"/>
        </c:dLbls>
        <c:shape val="cylinder"/>
        <c:axId val="112150400"/>
        <c:axId val="112151936"/>
        <c:axId val="0"/>
      </c:bar3DChart>
      <c:catAx>
        <c:axId val="112150400"/>
        <c:scaling>
          <c:orientation val="minMax"/>
        </c:scaling>
        <c:axPos val="b"/>
        <c:majorTickMark val="none"/>
        <c:tickLblPos val="nextTo"/>
        <c:crossAx val="112151936"/>
        <c:crosses val="autoZero"/>
        <c:auto val="1"/>
        <c:lblAlgn val="ctr"/>
        <c:lblOffset val="100"/>
      </c:catAx>
      <c:valAx>
        <c:axId val="11215193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12150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Arial Black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6.85378220022861E-2"/>
          <c:y val="0.15869529400555341"/>
          <c:w val="0.46732131872326038"/>
          <c:h val="0.652320708800080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общегосударственные вопросы  3869,5</c:v>
                </c:pt>
                <c:pt idx="1">
                  <c:v>национальная оборона   69,9</c:v>
                </c:pt>
                <c:pt idx="2">
                  <c:v>национальная безопасность и правоохранительная деятельность 10,0</c:v>
                </c:pt>
                <c:pt idx="3">
                  <c:v>благоустройство   629,3</c:v>
                </c:pt>
                <c:pt idx="4">
                  <c:v>образование  20,0</c:v>
                </c:pt>
                <c:pt idx="5">
                  <c:v>культура, кинематография   3028,7</c:v>
                </c:pt>
                <c:pt idx="6">
                  <c:v>социальная политика   121,9</c:v>
                </c:pt>
                <c:pt idx="7">
                  <c:v>физическая культура и спорт   5,0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3869.5</c:v>
                </c:pt>
                <c:pt idx="1">
                  <c:v>69.900000000000006</c:v>
                </c:pt>
                <c:pt idx="2">
                  <c:v>10</c:v>
                </c:pt>
                <c:pt idx="3">
                  <c:v>629.29999999999995</c:v>
                </c:pt>
                <c:pt idx="4">
                  <c:v>20</c:v>
                </c:pt>
                <c:pt idx="5">
                  <c:v>3028.7</c:v>
                </c:pt>
                <c:pt idx="6">
                  <c:v>121.9</c:v>
                </c:pt>
                <c:pt idx="7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4388119906573851"/>
          <c:y val="0"/>
          <c:w val="0.40734009114291297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257E4-5DFD-4CF0-B086-4AD40157F529}" type="doc">
      <dgm:prSet loTypeId="urn:microsoft.com/office/officeart/2005/8/layout/arrow2" loCatId="process" qsTypeId="urn:microsoft.com/office/officeart/2005/8/quickstyle/simple1" qsCatId="simple" csTypeId="urn:microsoft.com/office/officeart/2005/8/colors/colorful1#13" csCatId="colorful" phldr="1"/>
      <dgm:spPr/>
    </dgm:pt>
    <dgm:pt modelId="{7001B8C0-92D6-4F5A-B664-DCE607EF0D69}">
      <dgm:prSet phldrT="[Текст]" custT="1"/>
      <dgm:spPr/>
      <dgm:t>
        <a:bodyPr/>
        <a:lstStyle/>
        <a:p>
          <a:r>
            <a:rPr lang="ru-RU" sz="1400" dirty="0" smtClean="0">
              <a:latin typeface="Arial Black" pitchFamily="34" charset="0"/>
            </a:rPr>
            <a:t>+ </a:t>
          </a:r>
          <a:r>
            <a:rPr lang="ru-RU" sz="1400" dirty="0" smtClean="0">
              <a:latin typeface="Arial Black" pitchFamily="34" charset="0"/>
            </a:rPr>
            <a:t>131,2</a:t>
          </a:r>
          <a:endParaRPr lang="ru-RU" sz="1400" dirty="0">
            <a:latin typeface="Arial Black" pitchFamily="34" charset="0"/>
          </a:endParaRPr>
        </a:p>
      </dgm:t>
    </dgm:pt>
    <dgm:pt modelId="{0994E821-233B-4204-8CE2-9758CC2ADA86}" type="parTrans" cxnId="{4808FC65-D107-4488-B9F0-20CD0D8370CA}">
      <dgm:prSet/>
      <dgm:spPr/>
      <dgm:t>
        <a:bodyPr/>
        <a:lstStyle/>
        <a:p>
          <a:endParaRPr lang="ru-RU" sz="2400">
            <a:latin typeface="Arial Black" pitchFamily="34" charset="0"/>
          </a:endParaRPr>
        </a:p>
      </dgm:t>
    </dgm:pt>
    <dgm:pt modelId="{E07D48A1-5215-4431-9646-7B11FFDAF7DD}" type="sibTrans" cxnId="{4808FC65-D107-4488-B9F0-20CD0D8370CA}">
      <dgm:prSet/>
      <dgm:spPr/>
      <dgm:t>
        <a:bodyPr/>
        <a:lstStyle/>
        <a:p>
          <a:endParaRPr lang="ru-RU" sz="2400">
            <a:latin typeface="Arial Black" pitchFamily="34" charset="0"/>
          </a:endParaRPr>
        </a:p>
      </dgm:t>
    </dgm:pt>
    <dgm:pt modelId="{F5FF57F7-8AFB-406F-9043-23C587D0D661}">
      <dgm:prSet phldrT="[Текст]" custT="1"/>
      <dgm:spPr/>
      <dgm:t>
        <a:bodyPr/>
        <a:lstStyle/>
        <a:p>
          <a:r>
            <a:rPr lang="ru-RU" sz="1400" dirty="0" smtClean="0">
              <a:latin typeface="Arial Black" pitchFamily="34" charset="0"/>
            </a:rPr>
            <a:t>+ </a:t>
          </a:r>
          <a:r>
            <a:rPr lang="ru-RU" sz="1400" dirty="0" smtClean="0">
              <a:latin typeface="Arial Black" pitchFamily="34" charset="0"/>
            </a:rPr>
            <a:t>32,4</a:t>
          </a:r>
          <a:endParaRPr lang="ru-RU" sz="1400" dirty="0">
            <a:latin typeface="Arial Black" pitchFamily="34" charset="0"/>
          </a:endParaRPr>
        </a:p>
      </dgm:t>
    </dgm:pt>
    <dgm:pt modelId="{407698EC-B1E3-4854-BEDC-9D08C9EF3BC1}" type="parTrans" cxnId="{4D6F6DDA-1C6E-4D47-883D-305B9EDB59FC}">
      <dgm:prSet/>
      <dgm:spPr/>
      <dgm:t>
        <a:bodyPr/>
        <a:lstStyle/>
        <a:p>
          <a:endParaRPr lang="ru-RU" sz="2400">
            <a:latin typeface="Arial Black" pitchFamily="34" charset="0"/>
          </a:endParaRPr>
        </a:p>
      </dgm:t>
    </dgm:pt>
    <dgm:pt modelId="{911BEE7A-A1E9-4AE7-BA7A-798EBEB0352F}" type="sibTrans" cxnId="{4D6F6DDA-1C6E-4D47-883D-305B9EDB59FC}">
      <dgm:prSet/>
      <dgm:spPr/>
      <dgm:t>
        <a:bodyPr/>
        <a:lstStyle/>
        <a:p>
          <a:endParaRPr lang="ru-RU" sz="2400">
            <a:latin typeface="Arial Black" pitchFamily="34" charset="0"/>
          </a:endParaRPr>
        </a:p>
      </dgm:t>
    </dgm:pt>
    <dgm:pt modelId="{EE7401C1-63B4-4678-B827-6E95013DF855}" type="pres">
      <dgm:prSet presAssocID="{328257E4-5DFD-4CF0-B086-4AD40157F529}" presName="arrowDiagram" presStyleCnt="0">
        <dgm:presLayoutVars>
          <dgm:chMax val="5"/>
          <dgm:dir/>
          <dgm:resizeHandles val="exact"/>
        </dgm:presLayoutVars>
      </dgm:prSet>
      <dgm:spPr/>
    </dgm:pt>
    <dgm:pt modelId="{41BBF364-6DC0-442E-B5C2-3965B0F06560}" type="pres">
      <dgm:prSet presAssocID="{328257E4-5DFD-4CF0-B086-4AD40157F529}" presName="arrow" presStyleLbl="bgShp" presStyleIdx="0" presStyleCnt="1" custScaleX="132009" custLinFactNeighborX="-451" custLinFactNeighborY="-7595"/>
      <dgm:spPr>
        <a:gradFill rotWithShape="0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D764603C-27DA-44DC-AEBC-535A91AD47EA}" type="pres">
      <dgm:prSet presAssocID="{328257E4-5DFD-4CF0-B086-4AD40157F529}" presName="arrowDiagram2" presStyleCnt="0"/>
      <dgm:spPr/>
    </dgm:pt>
    <dgm:pt modelId="{097B16B9-79ED-42D3-BF75-75F17A908EEE}" type="pres">
      <dgm:prSet presAssocID="{7001B8C0-92D6-4F5A-B664-DCE607EF0D69}" presName="bullet2a" presStyleLbl="node1" presStyleIdx="0" presStyleCnt="2" custLinFactX="-10845" custLinFactNeighborX="-100000" custLinFactNeighborY="-36454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42EE180F-D5DE-47D8-95D8-8B1ECB073F44}" type="pres">
      <dgm:prSet presAssocID="{7001B8C0-92D6-4F5A-B664-DCE607EF0D69}" presName="textBox2a" presStyleLbl="revTx" presStyleIdx="0" presStyleCnt="2" custAng="20640806" custScaleX="79092" custScaleY="19325" custLinFactNeighborX="-9053" custLinFactNeighborY="-81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D50AA-71A6-4F4C-9383-19D4C82999EC}" type="pres">
      <dgm:prSet presAssocID="{F5FF57F7-8AFB-406F-9043-23C587D0D661}" presName="bullet2b" presStyleLbl="node1" presStyleIdx="1" presStyleCnt="2" custScaleX="111638" custLinFactX="398527" custLinFactY="-15142" custLinFactNeighborX="400000" custLinFactNeighborY="-100000"/>
      <dgm:spPr>
        <a:solidFill>
          <a:srgbClr val="FF0000"/>
        </a:solidFill>
      </dgm:spPr>
    </dgm:pt>
    <dgm:pt modelId="{4D6CC3B6-098B-47AB-B7B6-65375BDB5794}" type="pres">
      <dgm:prSet presAssocID="{F5FF57F7-8AFB-406F-9043-23C587D0D661}" presName="textBox2b" presStyleLbl="revTx" presStyleIdx="1" presStyleCnt="2" custAng="20897702" custScaleX="125695" custScaleY="14066" custLinFactNeighborX="12424" custLinFactNeighborY="-59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53D8B7-954F-4F15-A13D-C511A5A3DE2F}" type="presOf" srcId="{7001B8C0-92D6-4F5A-B664-DCE607EF0D69}" destId="{42EE180F-D5DE-47D8-95D8-8B1ECB073F44}" srcOrd="0" destOrd="0" presId="urn:microsoft.com/office/officeart/2005/8/layout/arrow2"/>
    <dgm:cxn modelId="{4D6F6DDA-1C6E-4D47-883D-305B9EDB59FC}" srcId="{328257E4-5DFD-4CF0-B086-4AD40157F529}" destId="{F5FF57F7-8AFB-406F-9043-23C587D0D661}" srcOrd="1" destOrd="0" parTransId="{407698EC-B1E3-4854-BEDC-9D08C9EF3BC1}" sibTransId="{911BEE7A-A1E9-4AE7-BA7A-798EBEB0352F}"/>
    <dgm:cxn modelId="{6D3B90CA-839E-413B-9500-E80144D03E48}" type="presOf" srcId="{F5FF57F7-8AFB-406F-9043-23C587D0D661}" destId="{4D6CC3B6-098B-47AB-B7B6-65375BDB5794}" srcOrd="0" destOrd="0" presId="urn:microsoft.com/office/officeart/2005/8/layout/arrow2"/>
    <dgm:cxn modelId="{4808FC65-D107-4488-B9F0-20CD0D8370CA}" srcId="{328257E4-5DFD-4CF0-B086-4AD40157F529}" destId="{7001B8C0-92D6-4F5A-B664-DCE607EF0D69}" srcOrd="0" destOrd="0" parTransId="{0994E821-233B-4204-8CE2-9758CC2ADA86}" sibTransId="{E07D48A1-5215-4431-9646-7B11FFDAF7DD}"/>
    <dgm:cxn modelId="{7E0ECA1C-5061-4104-A068-14F407E46BAE}" type="presOf" srcId="{328257E4-5DFD-4CF0-B086-4AD40157F529}" destId="{EE7401C1-63B4-4678-B827-6E95013DF855}" srcOrd="0" destOrd="0" presId="urn:microsoft.com/office/officeart/2005/8/layout/arrow2"/>
    <dgm:cxn modelId="{ABAA7589-CFEB-4E23-B736-976C2ACD3FF4}" type="presParOf" srcId="{EE7401C1-63B4-4678-B827-6E95013DF855}" destId="{41BBF364-6DC0-442E-B5C2-3965B0F06560}" srcOrd="0" destOrd="0" presId="urn:microsoft.com/office/officeart/2005/8/layout/arrow2"/>
    <dgm:cxn modelId="{62FDD495-6A7D-43CF-88CB-3B45F4AF631C}" type="presParOf" srcId="{EE7401C1-63B4-4678-B827-6E95013DF855}" destId="{D764603C-27DA-44DC-AEBC-535A91AD47EA}" srcOrd="1" destOrd="0" presId="urn:microsoft.com/office/officeart/2005/8/layout/arrow2"/>
    <dgm:cxn modelId="{1710B38E-F9FE-4F06-AFF6-904D662563D8}" type="presParOf" srcId="{D764603C-27DA-44DC-AEBC-535A91AD47EA}" destId="{097B16B9-79ED-42D3-BF75-75F17A908EEE}" srcOrd="0" destOrd="0" presId="urn:microsoft.com/office/officeart/2005/8/layout/arrow2"/>
    <dgm:cxn modelId="{E377067D-8DDB-4E81-BE53-8DBB67428B6A}" type="presParOf" srcId="{D764603C-27DA-44DC-AEBC-535A91AD47EA}" destId="{42EE180F-D5DE-47D8-95D8-8B1ECB073F44}" srcOrd="1" destOrd="0" presId="urn:microsoft.com/office/officeart/2005/8/layout/arrow2"/>
    <dgm:cxn modelId="{D48B7574-EA2A-467D-850C-3741A479A30F}" type="presParOf" srcId="{D764603C-27DA-44DC-AEBC-535A91AD47EA}" destId="{28AD50AA-71A6-4F4C-9383-19D4C82999EC}" srcOrd="2" destOrd="0" presId="urn:microsoft.com/office/officeart/2005/8/layout/arrow2"/>
    <dgm:cxn modelId="{51662C8C-6F37-41E1-9E06-8FEB90F52550}" type="presParOf" srcId="{D764603C-27DA-44DC-AEBC-535A91AD47EA}" destId="{4D6CC3B6-098B-47AB-B7B6-65375BDB5794}" srcOrd="3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BBF364-6DC0-442E-B5C2-3965B0F06560}">
      <dsp:nvSpPr>
        <dsp:cNvPr id="0" name=""/>
        <dsp:cNvSpPr/>
      </dsp:nvSpPr>
      <dsp:spPr>
        <a:xfrm>
          <a:off x="-555530" y="0"/>
          <a:ext cx="6007604" cy="2844316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B16B9-79ED-42D3-BF75-75F17A908EEE}">
      <dsp:nvSpPr>
        <dsp:cNvPr id="0" name=""/>
        <dsp:cNvSpPr/>
      </dsp:nvSpPr>
      <dsp:spPr>
        <a:xfrm>
          <a:off x="1054348" y="1492087"/>
          <a:ext cx="159281" cy="15928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E180F-D5DE-47D8-95D8-8B1ECB073F44}">
      <dsp:nvSpPr>
        <dsp:cNvPr id="0" name=""/>
        <dsp:cNvSpPr/>
      </dsp:nvSpPr>
      <dsp:spPr>
        <a:xfrm rot="20640806">
          <a:off x="1331267" y="1130982"/>
          <a:ext cx="1169805" cy="234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0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itchFamily="34" charset="0"/>
            </a:rPr>
            <a:t>+ 24,5</a:t>
          </a:r>
          <a:endParaRPr lang="ru-RU" sz="1400" kern="1200" dirty="0">
            <a:latin typeface="Arial Black" pitchFamily="34" charset="0"/>
          </a:endParaRPr>
        </a:p>
      </dsp:txBody>
      <dsp:txXfrm rot="20640806">
        <a:off x="1331267" y="1130982"/>
        <a:ext cx="1169805" cy="234706"/>
      </dsp:txXfrm>
    </dsp:sp>
    <dsp:sp modelId="{28AD50AA-71A6-4F4C-9383-19D4C82999EC}">
      <dsp:nvSpPr>
        <dsp:cNvPr id="0" name=""/>
        <dsp:cNvSpPr/>
      </dsp:nvSpPr>
      <dsp:spPr>
        <a:xfrm>
          <a:off x="4591711" y="510451"/>
          <a:ext cx="304832" cy="27305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CC3B6-098B-47AB-B7B6-65375BDB5794}">
      <dsp:nvSpPr>
        <dsp:cNvPr id="0" name=""/>
        <dsp:cNvSpPr/>
      </dsp:nvSpPr>
      <dsp:spPr>
        <a:xfrm rot="20897702">
          <a:off x="2828835" y="657002"/>
          <a:ext cx="1859084" cy="26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8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itchFamily="34" charset="0"/>
            </a:rPr>
            <a:t>+ 22,7</a:t>
          </a:r>
          <a:endParaRPr lang="ru-RU" sz="1400" kern="1200" dirty="0">
            <a:latin typeface="Arial Black" pitchFamily="34" charset="0"/>
          </a:endParaRPr>
        </a:p>
      </dsp:txBody>
      <dsp:txXfrm rot="20897702">
        <a:off x="2828835" y="657002"/>
        <a:ext cx="1859084" cy="264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1A-6606-4255-876B-BD763AB1CB38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D671A-6606-4255-876B-BD763AB1CB38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75A8-E994-403F-89A9-5AAC505F19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2E2D52A236F0C0AF935F6F2FA120D03B3934DD5BC52C9F679611B9B4D4F362E27E8F846384441oBmE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2844" y="4572008"/>
            <a:ext cx="8821644" cy="2025344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  <a:t>БЮДЖЕТ ДЛЯ ГРАЖДАН </a:t>
            </a:r>
            <a:br>
              <a:rPr lang="ru-RU" sz="22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</a:br>
            <a:r>
              <a:rPr lang="ru-RU" sz="22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  <a:t>к проекту Решения </a:t>
            </a:r>
            <a:br>
              <a:rPr lang="ru-RU" sz="22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</a:br>
            <a:r>
              <a:rPr lang="ru-RU" sz="22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  <a:t>Собрания депутатов Болдыревского сельского поселения </a:t>
            </a:r>
            <a:br>
              <a:rPr lang="ru-RU" sz="22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</a:br>
            <a:r>
              <a:rPr lang="ru-RU" sz="22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  <a:t>«О бюджете Болдыревского сельского поселения Родионово-Несветайского района на 2017 год и на плановый период 2018 и 2019 годов»</a:t>
            </a:r>
            <a:endParaRPr lang="ru-RU" sz="2200" dirty="0">
              <a:solidFill>
                <a:schemeClr val="accent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920880" cy="4151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332656"/>
            <a:ext cx="7344816" cy="1548172"/>
          </a:xfrm>
          <a:prstGeom prst="roundRect">
            <a:avLst>
              <a:gd name="adj" fmla="val 3180"/>
            </a:avLst>
          </a:prstGeom>
          <a:solidFill>
            <a:schemeClr val="accent4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spc="300" dirty="0" smtClean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Основные принципы</a:t>
            </a:r>
            <a:endParaRPr lang="ru-RU" sz="3600" b="1" spc="300" dirty="0">
              <a:solidFill>
                <a:schemeClr val="bg1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420888"/>
            <a:ext cx="1872208" cy="4076154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2420888"/>
            <a:ext cx="1766876" cy="4076154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420888"/>
            <a:ext cx="1766876" cy="4076154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92280" y="2420888"/>
            <a:ext cx="1910892" cy="4076154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79613" y="2564905"/>
            <a:ext cx="6120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059832" y="2564905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076056" y="256490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7164288" y="2492897"/>
            <a:ext cx="5760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608" y="3356992"/>
            <a:ext cx="1872208" cy="27946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700" b="1" dirty="0">
                <a:solidFill>
                  <a:schemeClr val="tx1"/>
                </a:solidFill>
              </a:rPr>
              <a:t>Заработная плата работников культуры </a:t>
            </a: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>
                <a:solidFill>
                  <a:schemeClr val="tx1"/>
                </a:solidFill>
              </a:rPr>
              <a:t>планируется с учетом положений  Указов Президента Российской Федерации от </a:t>
            </a:r>
            <a:endParaRPr lang="ru-RU" sz="17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700" b="1" dirty="0" smtClean="0">
                <a:solidFill>
                  <a:schemeClr val="tx1"/>
                </a:solidFill>
              </a:rPr>
              <a:t>7 </a:t>
            </a:r>
            <a:r>
              <a:rPr lang="ru-RU" sz="1700" b="1" dirty="0">
                <a:solidFill>
                  <a:schemeClr val="tx1"/>
                </a:solidFill>
              </a:rPr>
              <a:t>мая 2012 года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9832" y="3356992"/>
            <a:ext cx="1800200" cy="3024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700" b="1" dirty="0">
                <a:solidFill>
                  <a:schemeClr val="tx1"/>
                </a:solidFill>
              </a:rPr>
              <a:t>Публичные нормативные обязательств </a:t>
            </a:r>
            <a:r>
              <a:rPr lang="ru-RU" sz="1700" b="1" dirty="0" err="1" smtClean="0">
                <a:solidFill>
                  <a:schemeClr val="tx1"/>
                </a:solidFill>
              </a:rPr>
              <a:t>предусматри-ваются</a:t>
            </a: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>
                <a:solidFill>
                  <a:schemeClr val="tx1"/>
                </a:solidFill>
              </a:rPr>
              <a:t>в полном объеме, исходя из действующих нормативных правовых актов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4048" y="3707831"/>
            <a:ext cx="1872208" cy="24437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700" b="1" dirty="0" smtClean="0">
                <a:solidFill>
                  <a:schemeClr val="tx1"/>
                </a:solidFill>
              </a:rPr>
              <a:t>Планируется включить </a:t>
            </a:r>
            <a:r>
              <a:rPr lang="ru-RU" sz="1700" b="1" dirty="0">
                <a:solidFill>
                  <a:schemeClr val="tx1"/>
                </a:solidFill>
              </a:rPr>
              <a:t>расходы на реализацию </a:t>
            </a:r>
            <a:r>
              <a:rPr lang="ru-RU" sz="1700" b="1" dirty="0" smtClean="0">
                <a:solidFill>
                  <a:schemeClr val="tx1"/>
                </a:solidFill>
              </a:rPr>
              <a:t>8 муниципальных программ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2280" y="3429000"/>
            <a:ext cx="2051720" cy="28013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700" b="1" dirty="0">
                <a:solidFill>
                  <a:schemeClr val="tx1"/>
                </a:solidFill>
              </a:rPr>
              <a:t>Увеличение действующих или принятие новых расходных обязательств рассматривается только в пределах имеющихся финансовых ресурсов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7643866" cy="100013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СТРУКТУРА ДОХОДОВ  </a:t>
            </a:r>
            <a:br>
              <a:rPr lang="ru-RU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БЮДЖЕТА ПОСЕЛЕНИЯ НА 2017 ГОД,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9807194"/>
              </p:ext>
            </p:extLst>
          </p:nvPr>
        </p:nvGraphicFramePr>
        <p:xfrm>
          <a:off x="231775" y="1484784"/>
          <a:ext cx="7724601" cy="513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920880" cy="4151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0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Прогноз налоговых и неналоговых доходов бюджета Болдыревского сельского поселения на период 2017 - 2019 годов, тыс. рублей</a:t>
            </a:r>
            <a:endParaRPr lang="ru-RU" sz="27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77819195"/>
              </p:ext>
            </p:extLst>
          </p:nvPr>
        </p:nvGraphicFramePr>
        <p:xfrm>
          <a:off x="1115616" y="1484784"/>
          <a:ext cx="77413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195762705"/>
              </p:ext>
            </p:extLst>
          </p:nvPr>
        </p:nvGraphicFramePr>
        <p:xfrm>
          <a:off x="1691680" y="1628800"/>
          <a:ext cx="4896544" cy="284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7643866" cy="1000131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Объем расходов бюджета Болдыревского сельского поселения на 2017-2019 годы, тыс.рублей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7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2520280" cy="53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12776"/>
            <a:ext cx="22322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96753"/>
            <a:ext cx="21602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2636912"/>
            <a:ext cx="2232247" cy="6480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07904" y="2636912"/>
            <a:ext cx="1656183" cy="86409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300193" y="2420888"/>
            <a:ext cx="1368151" cy="115212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 rot="21244154">
            <a:off x="1126983" y="4440818"/>
            <a:ext cx="1390590" cy="85947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7753,7</a:t>
            </a:r>
            <a:endParaRPr lang="ru-RU" sz="2000" b="1" dirty="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 rot="20953327">
            <a:off x="4040407" y="4574407"/>
            <a:ext cx="1411345" cy="59909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7430,1</a:t>
            </a:r>
            <a:endParaRPr lang="ru-RU" sz="2000" b="1" dirty="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rot="20863886">
            <a:off x="6557270" y="4503428"/>
            <a:ext cx="1272686" cy="74204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7420,7</a:t>
            </a:r>
            <a:endParaRPr lang="ru-RU" sz="2000" b="1" dirty="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85720" y="285728"/>
            <a:ext cx="8858280" cy="4151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6064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СТРУКТУРА РАСХОДОВ  </a:t>
            </a:r>
            <a:br>
              <a:rPr lang="ru-RU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БЮДЖЕТА ПОСЕЛЕНИЯ НА 2017 ГОД</a:t>
            </a:r>
            <a:r>
              <a:rPr lang="ru-RU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, (тыс</a:t>
            </a:r>
            <a:r>
              <a:rPr lang="ru-RU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. руб</a:t>
            </a:r>
            <a:r>
              <a:rPr lang="ru-RU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.)</a:t>
            </a:r>
            <a:endParaRPr lang="ru-RU" sz="1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142976" y="857232"/>
          <a:ext cx="7632848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7643866" cy="1000131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Параметры бюджета Болдыревского сельского поселения на 2017-2019 годы, тыс.рублей</a:t>
            </a:r>
            <a:endParaRPr lang="ru-RU" sz="27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3" descr="\\prognoz\dept\Design\Внутренние работы\Презентации\909438 - Презентация для Минфина, оформление\в работе\Дохо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1182688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\\prognoz\dept\Design\Внутренние работы\Презентации\909438 - Презентация для Минфина, оформление\в работе\Дохо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268760"/>
            <a:ext cx="1182688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prognoz\dept\Design\Внутренние работы\Презентации\909438 - Презентация для Минфина, оформление\в работе\Доход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40768"/>
            <a:ext cx="1182688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24744"/>
            <a:ext cx="1368326" cy="343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124744"/>
            <a:ext cx="1368152" cy="343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052736"/>
            <a:ext cx="13348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1268760"/>
            <a:ext cx="18002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03848" y="1268760"/>
            <a:ext cx="1656184" cy="5040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68144" y="1196752"/>
            <a:ext cx="1944216" cy="6480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013324"/>
            <a:ext cx="8172400" cy="718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авильный пятиугольник 17"/>
          <p:cNvSpPr/>
          <p:nvPr/>
        </p:nvSpPr>
        <p:spPr>
          <a:xfrm rot="10800000">
            <a:off x="0" y="5085184"/>
            <a:ext cx="2305050" cy="1080541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авильный пятиугольник 19"/>
          <p:cNvSpPr/>
          <p:nvPr/>
        </p:nvSpPr>
        <p:spPr>
          <a:xfrm rot="10800000">
            <a:off x="3059832" y="5085184"/>
            <a:ext cx="2305050" cy="1080541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авильный пятиугольник 20"/>
          <p:cNvSpPr/>
          <p:nvPr/>
        </p:nvSpPr>
        <p:spPr>
          <a:xfrm rot="10800000">
            <a:off x="5796136" y="5085184"/>
            <a:ext cx="2305050" cy="1080541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51520" y="5049180"/>
            <a:ext cx="1872209" cy="90009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512,1</a:t>
            </a:r>
            <a:endParaRPr lang="ru-RU" sz="32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3203849" y="4977172"/>
            <a:ext cx="2016224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526,2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156176" y="5121188"/>
            <a:ext cx="1584175" cy="82809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534,2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 rot="901487">
            <a:off x="-21248" y="2938931"/>
            <a:ext cx="1152145" cy="85834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itchFamily="34" charset="0"/>
                <a:cs typeface="Times New Roman" panose="02020603050405020304" pitchFamily="18" charset="0"/>
              </a:rPr>
              <a:t>7241,6</a:t>
            </a:r>
            <a:endParaRPr lang="ru-RU" sz="2000" b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 rot="20736969">
            <a:off x="-69169" y="2056189"/>
            <a:ext cx="1293499" cy="31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 rot="698693">
            <a:off x="1234803" y="2139984"/>
            <a:ext cx="1377543" cy="36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 rot="20919203">
            <a:off x="1389374" y="3218468"/>
            <a:ext cx="1327479" cy="5789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7753,7</a:t>
            </a:r>
            <a:endParaRPr lang="ru-RU" sz="2000" b="1" dirty="0" smtClean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 rot="787063">
            <a:off x="2615908" y="2815847"/>
            <a:ext cx="1171092" cy="103083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itchFamily="34" charset="0"/>
                <a:cs typeface="Times New Roman" panose="02020603050405020304" pitchFamily="18" charset="0"/>
              </a:rPr>
              <a:t>6903,9</a:t>
            </a:r>
            <a:endParaRPr lang="ru-RU" sz="2000" b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 rot="20440357">
            <a:off x="2493012" y="2117728"/>
            <a:ext cx="1274308" cy="31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auto">
          <a:xfrm rot="571479">
            <a:off x="4131467" y="2094623"/>
            <a:ext cx="1396954" cy="43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 rot="989728">
            <a:off x="6835988" y="2048532"/>
            <a:ext cx="1361541" cy="5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 rot="20440357">
            <a:off x="5362848" y="2131171"/>
            <a:ext cx="1366090" cy="3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 rot="20732121">
            <a:off x="4139048" y="3213345"/>
            <a:ext cx="1235357" cy="5240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7430,1</a:t>
            </a:r>
            <a:endParaRPr lang="ru-RU" sz="2000" b="1" dirty="0" smtClean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 rot="20863886">
            <a:off x="7020401" y="3283756"/>
            <a:ext cx="1242083" cy="7342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7420,7</a:t>
            </a:r>
            <a:endParaRPr lang="ru-RU" sz="2000" b="1" dirty="0" smtClean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 rot="739211">
            <a:off x="5461076" y="2912062"/>
            <a:ext cx="1187055" cy="78921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itchFamily="34" charset="0"/>
                <a:cs typeface="Times New Roman" panose="02020603050405020304" pitchFamily="18" charset="0"/>
              </a:rPr>
              <a:t>6886,5</a:t>
            </a:r>
            <a:endParaRPr lang="ru-RU" sz="2000" b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920880" cy="4151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Контактная информация</a:t>
            </a:r>
            <a:endParaRPr lang="ru-RU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115616" y="1340768"/>
            <a:ext cx="7704856" cy="525658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Администрация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Болдыревского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сельского поселения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Родионово-Несветайского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района Ростовской области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Адрес: 346598, Ростовская область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Родионово-Несветайский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район, х.Болдыревка, ул. Октябрьская,26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 тел. (86340) 25-3-70, факс 25-3-24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E-mail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sp33350@donpac.ru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800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Режим работы: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Понедельник-пятница с 8.00 до 16.00 часов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Перерыв на обед с 12.00 до 13.00 часов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Суббота-воскресенье выходной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7632848" cy="350100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 ЗА ВНИМАНИЕ</a:t>
            </a:r>
            <a:r>
              <a:rPr lang="ru-RU" sz="13800" dirty="0" smtClean="0">
                <a:solidFill>
                  <a:schemeClr val="accent4"/>
                </a:solidFill>
                <a:latin typeface="Comic Sans MS" pitchFamily="66" charset="0"/>
              </a:rPr>
              <a:t>!</a:t>
            </a:r>
            <a:endParaRPr lang="ru-RU" sz="9600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126651"/>
            <a:ext cx="6083721" cy="373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6864" cy="41044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Что</a:t>
            </a:r>
            <a:r>
              <a:rPr lang="en-US" altLang="zh-CN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такое</a:t>
            </a:r>
            <a:r>
              <a:rPr lang="en-US" altLang="zh-CN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«Бюджет</a:t>
            </a:r>
            <a:r>
              <a:rPr lang="en-US" altLang="zh-CN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для</a:t>
            </a:r>
            <a:r>
              <a:rPr lang="en-US" altLang="zh-CN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>граждан?»</a:t>
            </a:r>
            <a:r>
              <a:rPr lang="ru-RU" altLang="zh-CN" sz="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  <a:t/>
            </a:r>
            <a:br>
              <a:rPr lang="ru-RU" altLang="zh-CN" sz="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pitchFamily="2" charset="-122"/>
                <a:cs typeface="Times New Roman" pitchFamily="18" charset="0"/>
              </a:rPr>
            </a:br>
            <a:r>
              <a:rPr lang="ru-RU" altLang="zh-CN" sz="14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ru-RU" altLang="zh-CN" sz="14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en-US" altLang="zh-CN" sz="2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«Бюджет  для  граждан»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познакомит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вас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положениями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основного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окумента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Болдыревского сельского поселения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предстоящие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года: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годы.</a:t>
            </a:r>
            <a:b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Представленная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информация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предназначена для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широкого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круга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пользователей и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будет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интересна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полезна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как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студентам,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педагогам,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врачам,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молодым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семьям, так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пенсионерам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другим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категориям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населения,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так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как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бюджет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поселения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затрагивает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интересы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каждого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жителя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Болдыревского сельского поселения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Мы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постарались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доступной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понятной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для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граждан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форме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показать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основные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характеристики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бюджета</a:t>
            </a:r>
            <a:r>
              <a:rPr lang="ru-RU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поселения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132440"/>
            <a:ext cx="4860032" cy="272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32656"/>
            <a:ext cx="8100392" cy="648072"/>
          </a:xfrm>
        </p:spPr>
        <p:txBody>
          <a:bodyPr>
            <a:noAutofit/>
          </a:bodyPr>
          <a:lstStyle/>
          <a:p>
            <a:r>
              <a:rPr lang="ru-RU" sz="21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</a:rPr>
              <a:t>Уважаемые жители </a:t>
            </a:r>
            <a:r>
              <a:rPr lang="ru-RU" sz="21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</a:rPr>
              <a:t>Болдыревского</a:t>
            </a:r>
            <a:r>
              <a:rPr lang="ru-RU" sz="21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</a:rPr>
              <a:t> сельского поселения!</a:t>
            </a:r>
            <a:endParaRPr lang="ru-RU" sz="2100" b="1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59832" y="980728"/>
            <a:ext cx="5040560" cy="587727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играет центральную роль в экономике поселения и решении различных проблем в его развитии. Внимательное изучение бюджета дает представление о намерениях власти, ее политике, распределении ею финансовых ресурсов. Благодаря анализу бюджета можно установить, как распределяются денежные средства, расходуются ли они по назначению. Именно поэтому пришло время для опубликования простого и доступного для каждого гражданина анализа бюджета и бюджетных процессов. И мы надеемся что данная презентация послужит обеспечению роста интереса граждан к вопросам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только фактического  использования бюджетных средств, но и к процессу непосредственного формирования проекта бюджета на очередной год и плановый период. Ведь только при наличии у граждан чувства собственной причастности к бюджетному процессу и возможности высказать свое мнение можно рассчитывать на то, что население будет добросовестно участвовать и в формировании бюджета,  и его исполнении.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3099019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3203848" cy="282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920880" cy="4151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886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Что такое бюджет?</a:t>
            </a:r>
            <a:endParaRPr lang="ru-RU" sz="3200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764704"/>
            <a:ext cx="7704856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Бюджет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(от </a:t>
            </a:r>
            <a:r>
              <a:rPr lang="ru-RU" dirty="0" err="1" smtClean="0"/>
              <a:t>старонормандского</a:t>
            </a:r>
            <a:r>
              <a:rPr lang="ru-RU" dirty="0" smtClean="0"/>
              <a:t> </a:t>
            </a:r>
            <a:r>
              <a:rPr lang="en-US" dirty="0" err="1" smtClean="0"/>
              <a:t>bougette</a:t>
            </a:r>
            <a:r>
              <a:rPr lang="en-US" dirty="0" smtClean="0"/>
              <a:t> </a:t>
            </a:r>
            <a:r>
              <a:rPr lang="ru-RU" dirty="0" smtClean="0"/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dirty="0" smtClean="0"/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Бюджет - это план доходов и расходов. Каждый житель Болдыревского сельского поселения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Граждане – и как налогоплательщики и как потребители услуг- должны быть уверенны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39090"/>
            <a:ext cx="3491880" cy="261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7643866" cy="1000131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0"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Бюджет состоит из двух частей — доходной и расходной.</a:t>
            </a:r>
            <a:endParaRPr lang="ru-RU" sz="3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5536" y="1948736"/>
            <a:ext cx="3312368" cy="27330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i="1" u="sng" dirty="0">
                <a:solidFill>
                  <a:schemeClr val="tx1"/>
                </a:solidFill>
                <a:cs typeface="Arial" pitchFamily="34" charset="0"/>
              </a:rPr>
              <a:t>ДОХОДЫ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  <a:cs typeface="Arial" pitchFamily="34" charset="0"/>
              </a:rPr>
  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427984" y="2121238"/>
            <a:ext cx="3528393" cy="240065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rIns="0" anchor="ctr">
            <a:spAutoFit/>
          </a:bodyPr>
          <a:lstStyle/>
          <a:p>
            <a:pPr algn="ctr">
              <a:defRPr/>
            </a:pPr>
            <a:r>
              <a:rPr lang="ru-RU" sz="2400" b="1" i="1" u="sng" dirty="0">
                <a:solidFill>
                  <a:schemeClr val="tx1"/>
                </a:solidFill>
              </a:rPr>
              <a:t>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это выплачиваемые из бюджета денежные средства </a:t>
            </a:r>
            <a:r>
              <a:rPr lang="ru-RU" b="1" dirty="0" smtClean="0">
                <a:solidFill>
                  <a:schemeClr val="tx1"/>
                </a:solidFill>
              </a:rPr>
              <a:t>(благоустройство, </a:t>
            </a:r>
            <a:r>
              <a:rPr lang="ru-RU" b="1" dirty="0">
                <a:solidFill>
                  <a:schemeClr val="tx1"/>
                </a:solidFill>
              </a:rPr>
              <a:t>содержание муниципальных </a:t>
            </a:r>
            <a:r>
              <a:rPr lang="ru-RU" b="1" dirty="0" smtClean="0">
                <a:solidFill>
                  <a:schemeClr val="tx1"/>
                </a:solidFill>
              </a:rPr>
              <a:t>учреждений, развитие физической культуры и спорта, </a:t>
            </a:r>
            <a:r>
              <a:rPr lang="ru-RU" b="1" dirty="0">
                <a:solidFill>
                  <a:schemeClr val="tx1"/>
                </a:solidFill>
              </a:rPr>
              <a:t>капитальное строительство и другие </a:t>
            </a:r>
            <a:r>
              <a:rPr lang="ru-RU" b="1" dirty="0" smtClean="0">
                <a:solidFill>
                  <a:schemeClr val="tx1"/>
                </a:solidFill>
              </a:rPr>
              <a:t>расходы)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mv.org.ua/imn/2012/b13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851880"/>
            <a:ext cx="2639470" cy="200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920880" cy="4151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6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6" y="4025638"/>
            <a:ext cx="3071834" cy="28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59632" y="2924944"/>
            <a:ext cx="475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Превышение доходов над расходами или профицит.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Профицитный бюджет складывается когда прогнозируемые доходы фактически превышают  запланированные расходы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0"/>
            <a:ext cx="6300192" cy="277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11960" y="2852936"/>
            <a:ext cx="3744416" cy="343358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tx1"/>
                </a:solidFill>
              </a:rPr>
              <a:t>Если расходная часть бюджета превышает доходную, то бюджет формируется с</a:t>
            </a:r>
          </a:p>
          <a:p>
            <a:pPr>
              <a:spcBef>
                <a:spcPts val="0"/>
              </a:spcBef>
              <a:defRPr/>
            </a:pP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ДЕФИЦИТОМ</a:t>
            </a:r>
          </a:p>
          <a:p>
            <a:endParaRPr lang="ru-RU" dirty="0"/>
          </a:p>
        </p:txBody>
      </p:sp>
      <p:pic>
        <p:nvPicPr>
          <p:cNvPr id="8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498" y="3861048"/>
            <a:ext cx="377689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4644007" cy="32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920880" cy="4151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8864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751976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7643866" cy="100013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На чем основывается проект бюджета?</a:t>
            </a:r>
            <a:r>
              <a:rPr lang="ru-RU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/>
            </a:r>
            <a:br>
              <a:rPr lang="ru-RU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1500174"/>
            <a:ext cx="6400800" cy="4786346"/>
          </a:xfrm>
        </p:spPr>
        <p:txBody>
          <a:bodyPr/>
          <a:lstStyle/>
          <a:p>
            <a:r>
              <a:rPr lang="ru-RU" dirty="0" smtClean="0"/>
              <a:t>Основной текст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124744"/>
            <a:ext cx="7416824" cy="1152128"/>
          </a:xfrm>
          <a:prstGeom prst="roundRect">
            <a:avLst>
              <a:gd name="adj" fmla="val 3180"/>
            </a:avLst>
          </a:prstGeom>
          <a:solidFill>
            <a:schemeClr val="accent5">
              <a:lumMod val="50000"/>
            </a:schemeClr>
          </a:solidFill>
          <a:ln/>
          <a:effectLst>
            <a:softEdge rad="1270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</a:t>
            </a:r>
            <a:r>
              <a:rPr lang="ru-RU" sz="3200" b="1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32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960948"/>
            <a:ext cx="1800200" cy="3327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79612" y="2996952"/>
            <a:ext cx="747713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540" y="4149080"/>
            <a:ext cx="1476164" cy="19739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</a:rPr>
              <a:t>Бюджетном послании Президента Российской Федерации</a:t>
            </a:r>
            <a:endParaRPr lang="ru-RU" sz="1800" b="1" dirty="0">
              <a:solidFill>
                <a:schemeClr val="tx1"/>
              </a:solidFill>
              <a:hlinkClick r:id="rId3"/>
            </a:endParaRPr>
          </a:p>
          <a:p>
            <a:pPr>
              <a:defRPr/>
            </a:pP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2996952"/>
            <a:ext cx="2088232" cy="32915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059832" y="2996952"/>
            <a:ext cx="864096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3" y="3789040"/>
            <a:ext cx="1944216" cy="25975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Постановлении «Об основных направлениях бюджетной политики  и основных направлениях налоговой политики»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2960948"/>
            <a:ext cx="1728192" cy="3327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72200" y="2996952"/>
            <a:ext cx="1656184" cy="3312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5076056" y="2996952"/>
            <a:ext cx="720080" cy="11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9992" y="4437112"/>
            <a:ext cx="1728192" cy="16859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Прогнозе </a:t>
            </a:r>
            <a:r>
              <a:rPr lang="ru-RU" sz="1800" b="1" dirty="0" err="1" smtClean="0">
                <a:solidFill>
                  <a:schemeClr val="tx1"/>
                </a:solidFill>
              </a:rPr>
              <a:t>социально-экономичес-кого</a:t>
            </a:r>
            <a:r>
              <a:rPr lang="ru-RU" sz="1800" b="1" dirty="0" smtClean="0">
                <a:solidFill>
                  <a:schemeClr val="tx1"/>
                </a:solidFill>
              </a:rPr>
              <a:t> развития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6876256" y="3068961"/>
            <a:ext cx="7920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6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2200" y="4221088"/>
            <a:ext cx="1656184" cy="19019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800" b="1" dirty="0" err="1" smtClean="0">
                <a:solidFill>
                  <a:schemeClr val="tx1"/>
                </a:solidFill>
              </a:rPr>
              <a:t>Муниципа-льных</a:t>
            </a:r>
            <a:r>
              <a:rPr lang="ru-RU" sz="1800" b="1" dirty="0" smtClean="0">
                <a:solidFill>
                  <a:schemeClr val="tx1"/>
                </a:solidFill>
              </a:rPr>
              <a:t> программах </a:t>
            </a:r>
            <a:r>
              <a:rPr lang="ru-RU" sz="1800" b="1" dirty="0" err="1" smtClean="0">
                <a:solidFill>
                  <a:schemeClr val="tx1"/>
                </a:solidFill>
              </a:rPr>
              <a:t>Болдыревс-кого</a:t>
            </a:r>
            <a:r>
              <a:rPr lang="ru-RU" sz="1800" b="1" dirty="0" smtClean="0">
                <a:solidFill>
                  <a:schemeClr val="tx1"/>
                </a:solidFill>
              </a:rPr>
              <a:t> сельского поселения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635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БЮДЖЕТ ДЛЯ ГРАЖДАН  к проекту Решения  Собрания депутатов Болдыревского сельского поселения  «О бюджете Болдыревского сельского поселения Родионово-Несветайского района на 2017 год и на плановый период 2018 и 2019 годов»</vt:lpstr>
      <vt:lpstr>Что такое «Бюджет для граждан?»  «Бюджет  для  граждан» познакомит  вас  с  положениями  основного  финансового документа Болдыревского сельского поселения на предстоящие три года: 2017-2019 годы.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поселения затрагивает интересы каждого  жителя Болдыревского сельского поселения. Мы постарались в доступной и понятной для граждан форме показать основные характеристики бюджета поселения.</vt:lpstr>
      <vt:lpstr>Уважаемые жители Болдыревского сельского поселения!</vt:lpstr>
      <vt:lpstr> </vt:lpstr>
      <vt:lpstr>Бюджет состоит из двух частей — доходной и расходной.</vt:lpstr>
      <vt:lpstr> </vt:lpstr>
      <vt:lpstr>Слайд 7</vt:lpstr>
      <vt:lpstr> </vt:lpstr>
      <vt:lpstr>На чем основывается проект бюджета? </vt:lpstr>
      <vt:lpstr> </vt:lpstr>
      <vt:lpstr>СТРУКТУРА ДОХОДОВ   БЮДЖЕТА ПОСЕЛЕНИЯ НА 2017 ГОД, тыс. руб.</vt:lpstr>
      <vt:lpstr> </vt:lpstr>
      <vt:lpstr>Объем расходов бюджета Болдыревского сельского поселения на 2017-2019 годы, тыс.рублей</vt:lpstr>
      <vt:lpstr> </vt:lpstr>
      <vt:lpstr>Параметры бюджета Болдыревского сельского поселения на 2017-2019 годы, тыс.рублей</vt:lpstr>
      <vt:lpstr>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Устинов</dc:creator>
  <cp:lastModifiedBy>User</cp:lastModifiedBy>
  <cp:revision>33</cp:revision>
  <dcterms:created xsi:type="dcterms:W3CDTF">2015-09-21T06:36:37Z</dcterms:created>
  <dcterms:modified xsi:type="dcterms:W3CDTF">2016-12-22T11:09:10Z</dcterms:modified>
</cp:coreProperties>
</file>