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70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70"/>
      <c:rotY val="3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802460436132634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cat>
            <c:strRef>
              <c:f>Лист1!$A$2:$A$7</c:f>
              <c:strCache>
                <c:ptCount val="6"/>
                <c:pt idx="0">
                  <c:v>земельный налог   4244,1</c:v>
                </c:pt>
                <c:pt idx="1">
                  <c:v>налог на доходы физичнских лиц     456,5</c:v>
                </c:pt>
                <c:pt idx="2">
                  <c:v>налог на имущество физических лиц        89,0</c:v>
                </c:pt>
                <c:pt idx="3">
                  <c:v>налоги на совокупный доход      206,8</c:v>
                </c:pt>
                <c:pt idx="4">
                  <c:v>прочие налоговые и неналоговые доходы         188,6</c:v>
                </c:pt>
                <c:pt idx="5">
                  <c:v>безвозмездные поступления            2056,6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4391.5</c:v>
                </c:pt>
                <c:pt idx="1">
                  <c:v>456.5</c:v>
                </c:pt>
                <c:pt idx="2">
                  <c:v>61.2</c:v>
                </c:pt>
                <c:pt idx="3">
                  <c:v>50.4</c:v>
                </c:pt>
                <c:pt idx="4">
                  <c:v>190.4</c:v>
                </c:pt>
                <c:pt idx="5">
                  <c:v>2056.6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93794797949633"/>
          <c:y val="1.8549834170552941E-2"/>
          <c:w val="0.34906205202050533"/>
          <c:h val="0.97765588797297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5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3.1076357792139899E-3"/>
                  <c:y val="0.225102912541881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5185,0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322907337642003E-3"/>
                  <c:y val="0.271515884200002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5316,2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322907337642003E-3"/>
                  <c:y val="0.621933820218808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5348,6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Прогноз на 2017 год</c:v>
                </c:pt>
                <c:pt idx="1">
                  <c:v>Плановый период 2018 года</c:v>
                </c:pt>
                <c:pt idx="2">
                  <c:v>Плановый период 2019 года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5149.9000000000005</c:v>
                </c:pt>
                <c:pt idx="1">
                  <c:v>5174.4000000000005</c:v>
                </c:pt>
                <c:pt idx="2">
                  <c:v>5197.1000000000004</c:v>
                </c:pt>
              </c:numCache>
            </c:numRef>
          </c:val>
        </c:ser>
        <c:dLbls>
          <c:showVal val="1"/>
        </c:dLbls>
        <c:shape val="cylinder"/>
        <c:axId val="96869376"/>
        <c:axId val="96887552"/>
        <c:axId val="0"/>
      </c:bar3DChart>
      <c:catAx>
        <c:axId val="96869376"/>
        <c:scaling>
          <c:orientation val="minMax"/>
        </c:scaling>
        <c:axPos val="b"/>
        <c:majorTickMark val="none"/>
        <c:tickLblPos val="nextTo"/>
        <c:crossAx val="96887552"/>
        <c:crosses val="autoZero"/>
        <c:auto val="1"/>
        <c:lblAlgn val="ctr"/>
        <c:lblOffset val="100"/>
      </c:catAx>
      <c:valAx>
        <c:axId val="9688755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6869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85378220022861E-2"/>
          <c:y val="0.15869529400555341"/>
          <c:w val="0.46732131872326038"/>
          <c:h val="0.65232070880008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общегосударственные вопросы  3869,5</c:v>
                </c:pt>
                <c:pt idx="1">
                  <c:v>национальная оборона   69,9</c:v>
                </c:pt>
                <c:pt idx="2">
                  <c:v>национальная безопасность и правоохранительная деятельность 10,0</c:v>
                </c:pt>
                <c:pt idx="3">
                  <c:v>благоустройство   629,3</c:v>
                </c:pt>
                <c:pt idx="4">
                  <c:v>образование  20,0</c:v>
                </c:pt>
                <c:pt idx="5">
                  <c:v>культура, кинематография   3028,7</c:v>
                </c:pt>
                <c:pt idx="6">
                  <c:v>социальная политика   121,9</c:v>
                </c:pt>
                <c:pt idx="7">
                  <c:v>физическая культура и спорт   5,0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3869.5</c:v>
                </c:pt>
                <c:pt idx="1">
                  <c:v>69.900000000000006</c:v>
                </c:pt>
                <c:pt idx="2">
                  <c:v>10</c:v>
                </c:pt>
                <c:pt idx="3">
                  <c:v>629.29999999999995</c:v>
                </c:pt>
                <c:pt idx="4">
                  <c:v>20</c:v>
                </c:pt>
                <c:pt idx="5">
                  <c:v>3028.7</c:v>
                </c:pt>
                <c:pt idx="6">
                  <c:v>121.9</c:v>
                </c:pt>
                <c:pt idx="7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388119906573851"/>
          <c:y val="0"/>
          <c:w val="0.40734009114291303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257E4-5DFD-4CF0-B086-4AD40157F529}" type="doc">
      <dgm:prSet loTypeId="urn:microsoft.com/office/officeart/2005/8/layout/arrow2" loCatId="process" qsTypeId="urn:microsoft.com/office/officeart/2005/8/quickstyle/simple1" qsCatId="simple" csTypeId="urn:microsoft.com/office/officeart/2005/8/colors/colorful1#13" csCatId="colorful" phldr="1"/>
      <dgm:spPr/>
    </dgm:pt>
    <dgm:pt modelId="{7001B8C0-92D6-4F5A-B664-DCE607EF0D69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+ 131,2</a:t>
          </a:r>
          <a:endParaRPr lang="ru-RU" sz="1400" dirty="0">
            <a:latin typeface="Arial Black" pitchFamily="34" charset="0"/>
          </a:endParaRPr>
        </a:p>
      </dgm:t>
    </dgm:pt>
    <dgm:pt modelId="{0994E821-233B-4204-8CE2-9758CC2ADA86}" type="par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07D48A1-5215-4431-9646-7B11FFDAF7DD}" type="sib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F5FF57F7-8AFB-406F-9043-23C587D0D661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+ 32,4</a:t>
          </a:r>
          <a:endParaRPr lang="ru-RU" sz="1400" dirty="0">
            <a:latin typeface="Arial Black" pitchFamily="34" charset="0"/>
          </a:endParaRPr>
        </a:p>
      </dgm:t>
    </dgm:pt>
    <dgm:pt modelId="{407698EC-B1E3-4854-BEDC-9D08C9EF3BC1}" type="par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911BEE7A-A1E9-4AE7-BA7A-798EBEB0352F}" type="sib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E7401C1-63B4-4678-B827-6E95013DF855}" type="pres">
      <dgm:prSet presAssocID="{328257E4-5DFD-4CF0-B086-4AD40157F529}" presName="arrowDiagram" presStyleCnt="0">
        <dgm:presLayoutVars>
          <dgm:chMax val="5"/>
          <dgm:dir/>
          <dgm:resizeHandles val="exact"/>
        </dgm:presLayoutVars>
      </dgm:prSet>
      <dgm:spPr/>
    </dgm:pt>
    <dgm:pt modelId="{41BBF364-6DC0-442E-B5C2-3965B0F06560}" type="pres">
      <dgm:prSet presAssocID="{328257E4-5DFD-4CF0-B086-4AD40157F529}" presName="arrow" presStyleLbl="bgShp" presStyleIdx="0" presStyleCnt="1" custScaleX="132009" custLinFactNeighborX="-451" custLinFactNeighborY="-7595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D764603C-27DA-44DC-AEBC-535A91AD47EA}" type="pres">
      <dgm:prSet presAssocID="{328257E4-5DFD-4CF0-B086-4AD40157F529}" presName="arrowDiagram2" presStyleCnt="0"/>
      <dgm:spPr/>
    </dgm:pt>
    <dgm:pt modelId="{097B16B9-79ED-42D3-BF75-75F17A908EEE}" type="pres">
      <dgm:prSet presAssocID="{7001B8C0-92D6-4F5A-B664-DCE607EF0D69}" presName="bullet2a" presStyleLbl="node1" presStyleIdx="0" presStyleCnt="2" custLinFactX="-10845" custLinFactNeighborX="-100000" custLinFactNeighborY="-3645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2EE180F-D5DE-47D8-95D8-8B1ECB073F44}" type="pres">
      <dgm:prSet presAssocID="{7001B8C0-92D6-4F5A-B664-DCE607EF0D69}" presName="textBox2a" presStyleLbl="revTx" presStyleIdx="0" presStyleCnt="2" custAng="20640806" custScaleX="79092" custScaleY="19325" custLinFactNeighborX="-9053" custLinFactNeighborY="-8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50AA-71A6-4F4C-9383-19D4C82999EC}" type="pres">
      <dgm:prSet presAssocID="{F5FF57F7-8AFB-406F-9043-23C587D0D661}" presName="bullet2b" presStyleLbl="node1" presStyleIdx="1" presStyleCnt="2" custScaleX="111638" custLinFactX="398527" custLinFactY="-15142" custLinFactNeighborX="400000" custLinFactNeighborY="-100000"/>
      <dgm:spPr>
        <a:solidFill>
          <a:srgbClr val="FF0000"/>
        </a:solidFill>
      </dgm:spPr>
    </dgm:pt>
    <dgm:pt modelId="{4D6CC3B6-098B-47AB-B7B6-65375BDB5794}" type="pres">
      <dgm:prSet presAssocID="{F5FF57F7-8AFB-406F-9043-23C587D0D661}" presName="textBox2b" presStyleLbl="revTx" presStyleIdx="1" presStyleCnt="2" custAng="20897702" custScaleX="125695" custScaleY="14066" custLinFactNeighborX="12424" custLinFactNeighborY="-5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3D8B7-954F-4F15-A13D-C511A5A3DE2F}" type="presOf" srcId="{7001B8C0-92D6-4F5A-B664-DCE607EF0D69}" destId="{42EE180F-D5DE-47D8-95D8-8B1ECB073F44}" srcOrd="0" destOrd="0" presId="urn:microsoft.com/office/officeart/2005/8/layout/arrow2"/>
    <dgm:cxn modelId="{4D6F6DDA-1C6E-4D47-883D-305B9EDB59FC}" srcId="{328257E4-5DFD-4CF0-B086-4AD40157F529}" destId="{F5FF57F7-8AFB-406F-9043-23C587D0D661}" srcOrd="1" destOrd="0" parTransId="{407698EC-B1E3-4854-BEDC-9D08C9EF3BC1}" sibTransId="{911BEE7A-A1E9-4AE7-BA7A-798EBEB0352F}"/>
    <dgm:cxn modelId="{6D3B90CA-839E-413B-9500-E80144D03E48}" type="presOf" srcId="{F5FF57F7-8AFB-406F-9043-23C587D0D661}" destId="{4D6CC3B6-098B-47AB-B7B6-65375BDB5794}" srcOrd="0" destOrd="0" presId="urn:microsoft.com/office/officeart/2005/8/layout/arrow2"/>
    <dgm:cxn modelId="{4808FC65-D107-4488-B9F0-20CD0D8370CA}" srcId="{328257E4-5DFD-4CF0-B086-4AD40157F529}" destId="{7001B8C0-92D6-4F5A-B664-DCE607EF0D69}" srcOrd="0" destOrd="0" parTransId="{0994E821-233B-4204-8CE2-9758CC2ADA86}" sibTransId="{E07D48A1-5215-4431-9646-7B11FFDAF7DD}"/>
    <dgm:cxn modelId="{7E0ECA1C-5061-4104-A068-14F407E46BAE}" type="presOf" srcId="{328257E4-5DFD-4CF0-B086-4AD40157F529}" destId="{EE7401C1-63B4-4678-B827-6E95013DF855}" srcOrd="0" destOrd="0" presId="urn:microsoft.com/office/officeart/2005/8/layout/arrow2"/>
    <dgm:cxn modelId="{ABAA7589-CFEB-4E23-B736-976C2ACD3FF4}" type="presParOf" srcId="{EE7401C1-63B4-4678-B827-6E95013DF855}" destId="{41BBF364-6DC0-442E-B5C2-3965B0F06560}" srcOrd="0" destOrd="0" presId="urn:microsoft.com/office/officeart/2005/8/layout/arrow2"/>
    <dgm:cxn modelId="{62FDD495-6A7D-43CF-88CB-3B45F4AF631C}" type="presParOf" srcId="{EE7401C1-63B4-4678-B827-6E95013DF855}" destId="{D764603C-27DA-44DC-AEBC-535A91AD47EA}" srcOrd="1" destOrd="0" presId="urn:microsoft.com/office/officeart/2005/8/layout/arrow2"/>
    <dgm:cxn modelId="{1710B38E-F9FE-4F06-AFF6-904D662563D8}" type="presParOf" srcId="{D764603C-27DA-44DC-AEBC-535A91AD47EA}" destId="{097B16B9-79ED-42D3-BF75-75F17A908EEE}" srcOrd="0" destOrd="0" presId="urn:microsoft.com/office/officeart/2005/8/layout/arrow2"/>
    <dgm:cxn modelId="{E377067D-8DDB-4E81-BE53-8DBB67428B6A}" type="presParOf" srcId="{D764603C-27DA-44DC-AEBC-535A91AD47EA}" destId="{42EE180F-D5DE-47D8-95D8-8B1ECB073F44}" srcOrd="1" destOrd="0" presId="urn:microsoft.com/office/officeart/2005/8/layout/arrow2"/>
    <dgm:cxn modelId="{D48B7574-EA2A-467D-850C-3741A479A30F}" type="presParOf" srcId="{D764603C-27DA-44DC-AEBC-535A91AD47EA}" destId="{28AD50AA-71A6-4F4C-9383-19D4C82999EC}" srcOrd="2" destOrd="0" presId="urn:microsoft.com/office/officeart/2005/8/layout/arrow2"/>
    <dgm:cxn modelId="{51662C8C-6F37-41E1-9E06-8FEB90F52550}" type="presParOf" srcId="{D764603C-27DA-44DC-AEBC-535A91AD47EA}" destId="{4D6CC3B6-098B-47AB-B7B6-65375BDB5794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BF364-6DC0-442E-B5C2-3965B0F06560}">
      <dsp:nvSpPr>
        <dsp:cNvPr id="0" name=""/>
        <dsp:cNvSpPr/>
      </dsp:nvSpPr>
      <dsp:spPr>
        <a:xfrm>
          <a:off x="-555530" y="0"/>
          <a:ext cx="6007604" cy="28443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B16B9-79ED-42D3-BF75-75F17A908EEE}">
      <dsp:nvSpPr>
        <dsp:cNvPr id="0" name=""/>
        <dsp:cNvSpPr/>
      </dsp:nvSpPr>
      <dsp:spPr>
        <a:xfrm>
          <a:off x="1054348" y="1492087"/>
          <a:ext cx="159281" cy="1592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180F-D5DE-47D8-95D8-8B1ECB073F44}">
      <dsp:nvSpPr>
        <dsp:cNvPr id="0" name=""/>
        <dsp:cNvSpPr/>
      </dsp:nvSpPr>
      <dsp:spPr>
        <a:xfrm rot="20640806">
          <a:off x="1331267" y="1130982"/>
          <a:ext cx="1169805" cy="23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+ 24,5</a:t>
          </a:r>
          <a:endParaRPr lang="ru-RU" sz="1400" kern="1200" dirty="0">
            <a:latin typeface="Arial Black" pitchFamily="34" charset="0"/>
          </a:endParaRPr>
        </a:p>
      </dsp:txBody>
      <dsp:txXfrm rot="20640806">
        <a:off x="1331267" y="1130982"/>
        <a:ext cx="1169805" cy="234706"/>
      </dsp:txXfrm>
    </dsp:sp>
    <dsp:sp modelId="{28AD50AA-71A6-4F4C-9383-19D4C82999EC}">
      <dsp:nvSpPr>
        <dsp:cNvPr id="0" name=""/>
        <dsp:cNvSpPr/>
      </dsp:nvSpPr>
      <dsp:spPr>
        <a:xfrm>
          <a:off x="4591711" y="510451"/>
          <a:ext cx="304832" cy="27305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CC3B6-098B-47AB-B7B6-65375BDB5794}">
      <dsp:nvSpPr>
        <dsp:cNvPr id="0" name=""/>
        <dsp:cNvSpPr/>
      </dsp:nvSpPr>
      <dsp:spPr>
        <a:xfrm rot="20897702">
          <a:off x="2828835" y="657002"/>
          <a:ext cx="1859084" cy="26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+ 22,7</a:t>
          </a:r>
          <a:endParaRPr lang="ru-RU" sz="1400" kern="1200" dirty="0">
            <a:latin typeface="Arial Black" pitchFamily="34" charset="0"/>
          </a:endParaRPr>
        </a:p>
      </dsp:txBody>
      <dsp:txXfrm rot="20897702">
        <a:off x="2828835" y="657002"/>
        <a:ext cx="1859084" cy="26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671A-6606-4255-876B-BD763AB1CB38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2E2D52A236F0C0AF935F6F2FA120D03B3934DD5BC52C9F679611B9B4D4F362E27E8F846384441oBmE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4572008"/>
            <a:ext cx="8821644" cy="2025344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БЮДЖЕТ ДЛЯ ГРАЖДАН </a:t>
            </a:r>
            <a:b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</a:b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по Решению Собрания </a:t>
            </a: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депутатов Болдыревского сельского поселения </a:t>
            </a: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от 27.12.2016 № 21</a:t>
            </a: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</a:b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«О бюджете Болдыревского сельского поселения Родионово-Несветайского района на 2017 год и на плановый период 2018 и 2019 годов»</a:t>
            </a:r>
            <a:endParaRPr lang="ru-RU" sz="2200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7344816" cy="1548172"/>
          </a:xfrm>
          <a:prstGeom prst="roundRect">
            <a:avLst>
              <a:gd name="adj" fmla="val 3180"/>
            </a:avLst>
          </a:prstGeom>
          <a:solidFill>
            <a:schemeClr val="accent4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spc="300" dirty="0" smtClean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Основные принципы</a:t>
            </a:r>
            <a:endParaRPr lang="ru-RU" sz="3600" b="1" spc="300" dirty="0">
              <a:solidFill>
                <a:schemeClr val="bg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1872208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420888"/>
            <a:ext cx="1766876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20888"/>
            <a:ext cx="1766876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20888"/>
            <a:ext cx="1910892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613" y="2564905"/>
            <a:ext cx="6120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059832" y="2564905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076056" y="25649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164288" y="2492897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3356992"/>
            <a:ext cx="1872208" cy="2794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Заработная плата работников культуры 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планируется с учетом положений  Указов Президента Российской Федерации от </a:t>
            </a:r>
            <a:endParaRPr lang="ru-RU" sz="17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7 </a:t>
            </a:r>
            <a:r>
              <a:rPr lang="ru-RU" sz="1700" b="1" dirty="0">
                <a:solidFill>
                  <a:schemeClr val="tx1"/>
                </a:solidFill>
              </a:rPr>
              <a:t>мая 2012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3356992"/>
            <a:ext cx="1800200" cy="3024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Публичные нормативные обязательств </a:t>
            </a:r>
            <a:r>
              <a:rPr lang="ru-RU" sz="1700" b="1" dirty="0" err="1" smtClean="0">
                <a:solidFill>
                  <a:schemeClr val="tx1"/>
                </a:solidFill>
              </a:rPr>
              <a:t>предусматри-ваются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в полном объеме, исходя из действующих нормативных правовых актов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3707831"/>
            <a:ext cx="1872208" cy="24437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Планируется включить </a:t>
            </a:r>
            <a:r>
              <a:rPr lang="ru-RU" sz="1700" b="1" dirty="0">
                <a:solidFill>
                  <a:schemeClr val="tx1"/>
                </a:solidFill>
              </a:rPr>
              <a:t>расходы на реализацию </a:t>
            </a:r>
            <a:r>
              <a:rPr lang="ru-RU" sz="1700" b="1" dirty="0" smtClean="0">
                <a:solidFill>
                  <a:schemeClr val="tx1"/>
                </a:solidFill>
              </a:rPr>
              <a:t>8 муниципальных программ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3429000"/>
            <a:ext cx="2051720" cy="28013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Увеличение действующих или принятие новых расходных обязательств рассматривается только в пределах имеющихся финансовых ресурсов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СТРУКТУРА ДОХОДОВ  </a:t>
            </a:r>
            <a:b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БЮДЖЕТА ПОСЕЛЕНИЯ НА 2017 ГОД,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9807194"/>
              </p:ext>
            </p:extLst>
          </p:nvPr>
        </p:nvGraphicFramePr>
        <p:xfrm>
          <a:off x="231775" y="1484784"/>
          <a:ext cx="7724601" cy="513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Прогноз налоговых и неналоговых доходов бюджета Болдыревского сельского поселения на период 2017 - 2019 годов, тыс. рублей</a:t>
            </a:r>
            <a:endParaRPr lang="ru-RU" sz="27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7819195"/>
              </p:ext>
            </p:extLst>
          </p:nvPr>
        </p:nvGraphicFramePr>
        <p:xfrm>
          <a:off x="1115616" y="1484784"/>
          <a:ext cx="77413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95762705"/>
              </p:ext>
            </p:extLst>
          </p:nvPr>
        </p:nvGraphicFramePr>
        <p:xfrm>
          <a:off x="1691680" y="1628800"/>
          <a:ext cx="4896544" cy="2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Объем расходов бюджета Болдыревского сельского поселения на 2017-2019 годы, тыс.рублей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520280" cy="53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2322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3"/>
            <a:ext cx="21602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2636912"/>
            <a:ext cx="2232247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07904" y="2636912"/>
            <a:ext cx="1656183" cy="86409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3" y="2420888"/>
            <a:ext cx="1368151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21244154">
            <a:off x="1126983" y="4440818"/>
            <a:ext cx="1390590" cy="8594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7753,7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20953327">
            <a:off x="4040407" y="4574407"/>
            <a:ext cx="1411345" cy="59909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7430,1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863886">
            <a:off x="6557270" y="4503428"/>
            <a:ext cx="1272686" cy="7420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7420,7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СТРУКТУРА РАСХОДОВ  </a:t>
            </a:r>
            <a:b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БЮДЖЕТА ПОСЕЛЕНИЯ НА 2017 ГОД, (тыс. руб.)</a:t>
            </a:r>
            <a:endParaRPr lang="ru-RU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42976" y="857232"/>
          <a:ext cx="763284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Параметры бюджета Болдыревского сельского поселения на 2017-2019 годы, тыс.рублей</a:t>
            </a:r>
            <a:endParaRPr lang="ru-RU" sz="27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1368326" cy="34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24744"/>
            <a:ext cx="1368152" cy="34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3348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1268760"/>
            <a:ext cx="18002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03848" y="1268760"/>
            <a:ext cx="1656184" cy="5040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68144" y="1196752"/>
            <a:ext cx="1944216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13324"/>
            <a:ext cx="8172400" cy="71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 rot="10800000">
            <a:off x="0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0800000">
            <a:off x="3059832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 rot="10800000">
            <a:off x="5796136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5049180"/>
            <a:ext cx="1872209" cy="9000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512,1</a:t>
            </a:r>
            <a:endParaRPr lang="ru-RU" sz="32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203849" y="4977172"/>
            <a:ext cx="201622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526,2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56176" y="5121188"/>
            <a:ext cx="1584175" cy="828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534,2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901487">
            <a:off x="-21248" y="2938931"/>
            <a:ext cx="1152145" cy="8583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7241,6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 rot="20736969">
            <a:off x="-69169" y="2056189"/>
            <a:ext cx="1293499" cy="3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 rot="698693">
            <a:off x="1234803" y="2139984"/>
            <a:ext cx="1377543" cy="36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rot="20919203">
            <a:off x="1389374" y="3218468"/>
            <a:ext cx="1327479" cy="5789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7753,7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 rot="787063">
            <a:off x="2615908" y="2815847"/>
            <a:ext cx="1171092" cy="10308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6903,9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 rot="20440357">
            <a:off x="2493012" y="2117728"/>
            <a:ext cx="1274308" cy="3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 rot="571479">
            <a:off x="4131467" y="2094623"/>
            <a:ext cx="1396954" cy="4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 rot="989728">
            <a:off x="6835988" y="2048532"/>
            <a:ext cx="1361541" cy="5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 rot="20440357">
            <a:off x="5362848" y="2131171"/>
            <a:ext cx="1366090" cy="3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 rot="20732121">
            <a:off x="4139048" y="3213345"/>
            <a:ext cx="1235357" cy="5240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7430,1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20863886">
            <a:off x="7020401" y="3283756"/>
            <a:ext cx="1242083" cy="7342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7420,7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 rot="739211">
            <a:off x="5461076" y="2912062"/>
            <a:ext cx="1187055" cy="78921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6886,5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Контактная информация</a:t>
            </a:r>
            <a:endParaRPr lang="ru-RU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340768"/>
            <a:ext cx="7704856" cy="5256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Администрация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Болдыревского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сельского поселения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Родионово-Несветайского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района Ростовской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Адрес: 346598, Ростовская область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Родионово-Несветайский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район, х.Болдыревка, ул. Октябрьская,26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тел. (86340) 25-3-70, факс 25-3-24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E-mail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sp33350@donpac.ru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8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Режим работы: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Понедельник-пятница с 8.00 до 16.00 часов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Перерыв на обед с 12.00 до 13.00 часов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Суббота-воскресенье выходной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7632848" cy="35010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r>
              <a:rPr lang="ru-RU" sz="13800" dirty="0" smtClean="0">
                <a:solidFill>
                  <a:schemeClr val="accent4"/>
                </a:solidFill>
                <a:latin typeface="Comic Sans MS" pitchFamily="66" charset="0"/>
              </a:rPr>
              <a:t>!</a:t>
            </a:r>
            <a:endParaRPr lang="ru-RU" sz="96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26651"/>
            <a:ext cx="6083721" cy="373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41044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Что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такое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«Бюджет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граждан?»</a:t>
            </a:r>
            <a:r>
              <a:rPr lang="ru-RU" altLang="zh-CN" sz="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/>
            </a:r>
            <a:br>
              <a:rPr lang="ru-RU" altLang="zh-CN" sz="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</a:br>
            <a:r>
              <a:rPr lang="ru-RU" altLang="zh-CN" sz="1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ru-RU" altLang="zh-CN" sz="1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«Бюджет  для  граждан»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положениями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окумента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Болдыревского сельского поселения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предстоящие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года: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годы.</a:t>
            </a:r>
            <a:b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Представленная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информация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предназначена для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широкого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круга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пользователей 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будет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интересна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полезна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студентам,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педагогам,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врачам,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молодым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семьям, так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пенсионерам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другим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категориям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населения,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так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бюджет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поселения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затрагивает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интересы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каждого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жителя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Болдыревского сельского поселения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Мы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постарались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доступной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понятной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граждан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форме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показать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основные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характеристики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бюджета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поселения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32440"/>
            <a:ext cx="4860032" cy="27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8100392" cy="648072"/>
          </a:xfrm>
        </p:spPr>
        <p:txBody>
          <a:bodyPr>
            <a:noAutofit/>
          </a:bodyPr>
          <a:lstStyle/>
          <a:p>
            <a:r>
              <a:rPr lang="ru-RU" sz="21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Уважаемые жители </a:t>
            </a:r>
            <a:r>
              <a:rPr lang="ru-RU" sz="21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Болдыревского</a:t>
            </a:r>
            <a:r>
              <a:rPr lang="ru-RU" sz="21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 сельского поселения!</a:t>
            </a:r>
            <a:endParaRPr lang="ru-RU" sz="21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980728"/>
            <a:ext cx="5040560" cy="587727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играет центральную роль в экономике поселения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фактического  использования бюджетных средств, но и к процессу непосредственного формирования проекта бюджета на очередной год и плановый период.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и в формировании бюджета,  и его исполнении.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309901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203848" cy="282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Что такое бюджет?</a:t>
            </a:r>
            <a:endParaRPr lang="ru-RU" sz="32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64704"/>
            <a:ext cx="770485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(от </a:t>
            </a:r>
            <a:r>
              <a:rPr lang="ru-RU" dirty="0" err="1" smtClean="0"/>
              <a:t>старонормандского</a:t>
            </a:r>
            <a:r>
              <a:rPr lang="ru-RU" dirty="0" smtClean="0"/>
              <a:t> </a:t>
            </a:r>
            <a:r>
              <a:rPr lang="en-US" dirty="0" err="1" smtClean="0"/>
              <a:t>bougette</a:t>
            </a:r>
            <a:r>
              <a:rPr lang="en-US" dirty="0" smtClean="0"/>
              <a:t> </a:t>
            </a:r>
            <a:r>
              <a:rPr lang="ru-RU" dirty="0" smtClean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Бюджет - это план доходов и расходов. Каждый житель Болдыревского сельского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Граждане – и как налогоплательщики и как потребители услуг- должны быть уверенны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39090"/>
            <a:ext cx="3491880" cy="2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Бюджет состоит из двух частей — доходной и расходной.</a:t>
            </a:r>
            <a:endParaRPr lang="ru-RU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1948736"/>
            <a:ext cx="3312368" cy="27330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cs typeface="Arial" pitchFamily="34" charset="0"/>
              </a:rPr>
              <a:t>ДОХОДЫ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427984" y="2121238"/>
            <a:ext cx="3528393" cy="240065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tx1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это выплачиваемые из бюджета денежные средства </a:t>
            </a:r>
            <a:r>
              <a:rPr lang="ru-RU" b="1" dirty="0" smtClean="0">
                <a:solidFill>
                  <a:schemeClr val="tx1"/>
                </a:solidFill>
              </a:rPr>
              <a:t>(благоустройство, </a:t>
            </a:r>
            <a:r>
              <a:rPr lang="ru-RU" b="1" dirty="0">
                <a:solidFill>
                  <a:schemeClr val="tx1"/>
                </a:solidFill>
              </a:rPr>
              <a:t>содержание муниципальных </a:t>
            </a:r>
            <a:r>
              <a:rPr lang="ru-RU" b="1" dirty="0" smtClean="0">
                <a:solidFill>
                  <a:schemeClr val="tx1"/>
                </a:solidFill>
              </a:rPr>
              <a:t>учреждений, развитие физической культуры и спорта, </a:t>
            </a:r>
            <a:r>
              <a:rPr lang="ru-RU" b="1" dirty="0">
                <a:solidFill>
                  <a:schemeClr val="tx1"/>
                </a:solidFill>
              </a:rPr>
              <a:t>капитальное строительство и другие </a:t>
            </a:r>
            <a:r>
              <a:rPr lang="ru-RU" b="1" dirty="0" smtClean="0">
                <a:solidFill>
                  <a:schemeClr val="tx1"/>
                </a:solidFill>
              </a:rPr>
              <a:t>расходы)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mv.org.ua/imn/2012/b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51880"/>
            <a:ext cx="2639470" cy="20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6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025638"/>
            <a:ext cx="3071834" cy="28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2924944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Превышение доходов над расходами или профицит.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Профицитный бюджет складывается когда прогнозируемые доходы фактически превышают  запланированные расходы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6300192" cy="277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2852936"/>
            <a:ext cx="3744416" cy="34335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>
              <a:spcBef>
                <a:spcPts val="0"/>
              </a:spcBef>
              <a:defRPr/>
            </a:pP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ДЕФИЦИТОМ</a:t>
            </a:r>
          </a:p>
          <a:p>
            <a:endParaRPr lang="ru-RU" dirty="0"/>
          </a:p>
        </p:txBody>
      </p:sp>
      <p:pic>
        <p:nvPicPr>
          <p:cNvPr id="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98" y="3861048"/>
            <a:ext cx="377689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4644007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751976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На чем основывается проект бюджета?</a:t>
            </a: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/>
            </a:r>
            <a:b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6400800" cy="4786346"/>
          </a:xfrm>
        </p:spPr>
        <p:txBody>
          <a:bodyPr/>
          <a:lstStyle/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24744"/>
            <a:ext cx="7416824" cy="1152128"/>
          </a:xfrm>
          <a:prstGeom prst="roundRect">
            <a:avLst>
              <a:gd name="adj" fmla="val 3180"/>
            </a:avLst>
          </a:prstGeom>
          <a:solidFill>
            <a:schemeClr val="accent5">
              <a:lumMod val="50000"/>
            </a:schemeClr>
          </a:solidFill>
          <a:ln/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</a:t>
            </a:r>
            <a:r>
              <a:rPr lang="ru-RU" sz="3200" b="1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960948"/>
            <a:ext cx="1800200" cy="3327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9612" y="2996952"/>
            <a:ext cx="747713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540" y="4149080"/>
            <a:ext cx="1476164" cy="1973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Бюджетном послании Президента Российской Федерации</a:t>
            </a:r>
            <a:endParaRPr lang="ru-RU" sz="1800" b="1" dirty="0">
              <a:solidFill>
                <a:schemeClr val="tx1"/>
              </a:solidFill>
              <a:hlinkClick r:id="rId3"/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2996952"/>
            <a:ext cx="2088232" cy="3291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59832" y="2996952"/>
            <a:ext cx="8640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3" y="3789040"/>
            <a:ext cx="1944216" cy="2597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Постановлении «Об основных направлениях бюджетной политики  и основных направлениях налоговой политики»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960948"/>
            <a:ext cx="1728192" cy="3327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2996952"/>
            <a:ext cx="1656184" cy="3312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076056" y="2996952"/>
            <a:ext cx="720080" cy="11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9992" y="4437112"/>
            <a:ext cx="1728192" cy="1685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Прогнозе </a:t>
            </a:r>
            <a:r>
              <a:rPr lang="ru-RU" sz="1800" b="1" dirty="0" err="1" smtClean="0">
                <a:solidFill>
                  <a:schemeClr val="tx1"/>
                </a:solidFill>
              </a:rPr>
              <a:t>социально-экономичес-кого</a:t>
            </a:r>
            <a:r>
              <a:rPr lang="ru-RU" sz="1800" b="1" dirty="0" smtClean="0">
                <a:solidFill>
                  <a:schemeClr val="tx1"/>
                </a:solidFill>
              </a:rPr>
              <a:t> развития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876256" y="3068961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200" y="4221088"/>
            <a:ext cx="1656184" cy="1901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err="1" smtClean="0">
                <a:solidFill>
                  <a:schemeClr val="tx1"/>
                </a:solidFill>
              </a:rPr>
              <a:t>Муниципа-льных</a:t>
            </a:r>
            <a:r>
              <a:rPr lang="ru-RU" sz="1800" b="1" dirty="0" smtClean="0">
                <a:solidFill>
                  <a:schemeClr val="tx1"/>
                </a:solidFill>
              </a:rPr>
              <a:t> программах </a:t>
            </a:r>
            <a:r>
              <a:rPr lang="ru-RU" sz="1800" b="1" dirty="0" err="1" smtClean="0">
                <a:solidFill>
                  <a:schemeClr val="tx1"/>
                </a:solidFill>
              </a:rPr>
              <a:t>Болдыревс-кого</a:t>
            </a:r>
            <a:r>
              <a:rPr lang="ru-RU" sz="1800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635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БЮДЖЕТ ДЛЯ ГРАЖДАН  по Решению Собрания депутатов Болдыревского сельского поселения от 27.12.2016 № 21 «О бюджете Болдыревского сельского поселения Родионово-Несветайского района на 2017 год и на плановый период 2018 и 2019 годов»</vt:lpstr>
      <vt:lpstr>Что такое «Бюджет для граждан?»  «Бюджет  для  граждан» познакомит  вас  с  положениями  основного  финансового документа Болдыревского сельского поселения на предстоящие три года: 2017-2019 годы.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поселения затрагивает интересы каждого  жителя Болдыревского сельского поселения. Мы постарались в доступной и понятной для граждан форме показать основные характеристики бюджета поселения.</vt:lpstr>
      <vt:lpstr>Уважаемые жители Болдыревского сельского поселения!</vt:lpstr>
      <vt:lpstr> </vt:lpstr>
      <vt:lpstr>Бюджет состоит из двух частей — доходной и расходной.</vt:lpstr>
      <vt:lpstr> </vt:lpstr>
      <vt:lpstr>Слайд 7</vt:lpstr>
      <vt:lpstr> </vt:lpstr>
      <vt:lpstr>На чем основывается проект бюджета? </vt:lpstr>
      <vt:lpstr> </vt:lpstr>
      <vt:lpstr>СТРУКТУРА ДОХОДОВ   БЮДЖЕТА ПОСЕЛЕНИЯ НА 2017 ГОД, тыс. руб.</vt:lpstr>
      <vt:lpstr> </vt:lpstr>
      <vt:lpstr>Объем расходов бюджета Болдыревского сельского поселения на 2017-2019 годы, тыс.рублей</vt:lpstr>
      <vt:lpstr> </vt:lpstr>
      <vt:lpstr>Параметры бюджета Болдыревского сельского поселения на 2017-2019 годы, тыс.рублей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User</cp:lastModifiedBy>
  <cp:revision>34</cp:revision>
  <dcterms:created xsi:type="dcterms:W3CDTF">2015-09-21T06:36:37Z</dcterms:created>
  <dcterms:modified xsi:type="dcterms:W3CDTF">2017-01-12T05:55:08Z</dcterms:modified>
</cp:coreProperties>
</file>